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0" r:id="rId3"/>
    <p:sldId id="272" r:id="rId4"/>
    <p:sldId id="275" r:id="rId5"/>
    <p:sldId id="276" r:id="rId6"/>
    <p:sldId id="281" r:id="rId7"/>
    <p:sldId id="274" r:id="rId8"/>
    <p:sldId id="273" r:id="rId9"/>
    <p:sldId id="280" r:id="rId10"/>
    <p:sldId id="284" r:id="rId11"/>
    <p:sldId id="286" r:id="rId12"/>
    <p:sldId id="279" r:id="rId13"/>
    <p:sldId id="261" r:id="rId14"/>
    <p:sldId id="262" r:id="rId15"/>
    <p:sldId id="264" r:id="rId16"/>
    <p:sldId id="267" r:id="rId17"/>
    <p:sldId id="268" r:id="rId18"/>
    <p:sldId id="293" r:id="rId19"/>
    <p:sldId id="277" r:id="rId20"/>
    <p:sldId id="288" r:id="rId21"/>
    <p:sldId id="289" r:id="rId22"/>
    <p:sldId id="287" r:id="rId23"/>
    <p:sldId id="291" r:id="rId24"/>
    <p:sldId id="294" r:id="rId25"/>
    <p:sldId id="283" r:id="rId26"/>
    <p:sldId id="295" r:id="rId27"/>
    <p:sldId id="285" r:id="rId28"/>
    <p:sldId id="292" r:id="rId29"/>
    <p:sldId id="2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84"/>
    <p:restoredTop sz="96327"/>
  </p:normalViewPr>
  <p:slideViewPr>
    <p:cSldViewPr snapToGrid="0" snapToObjects="1">
      <p:cViewPr varScale="1">
        <p:scale>
          <a:sx n="127" d="100"/>
          <a:sy n="127" d="100"/>
        </p:scale>
        <p:origin x="200"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D53DA-5DF8-41E6-B837-5990FDFC948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C67A616-B14B-44F0-91A7-D06D8AE6AF67}">
      <dgm:prSet/>
      <dgm:spPr/>
      <dgm:t>
        <a:bodyPr/>
        <a:lstStyle/>
        <a:p>
          <a:pPr>
            <a:lnSpc>
              <a:spcPct val="100000"/>
            </a:lnSpc>
          </a:pPr>
          <a:r>
            <a:rPr lang="en-GB" dirty="0"/>
            <a:t>The idea of universities as places where sociality is as important as the subject knowledge, can vanish if we are not careful (see right panel). </a:t>
          </a:r>
          <a:endParaRPr lang="en-US" dirty="0"/>
        </a:p>
      </dgm:t>
    </dgm:pt>
    <dgm:pt modelId="{54EAC5D6-CD2E-4D11-A501-464D229EA30F}" type="parTrans" cxnId="{29982910-71C7-4319-9437-056BBD39D740}">
      <dgm:prSet/>
      <dgm:spPr/>
      <dgm:t>
        <a:bodyPr/>
        <a:lstStyle/>
        <a:p>
          <a:endParaRPr lang="en-US"/>
        </a:p>
      </dgm:t>
    </dgm:pt>
    <dgm:pt modelId="{6FA92AED-7766-42B7-A066-084D16E3F259}" type="sibTrans" cxnId="{29982910-71C7-4319-9437-056BBD39D740}">
      <dgm:prSet/>
      <dgm:spPr/>
      <dgm:t>
        <a:bodyPr/>
        <a:lstStyle/>
        <a:p>
          <a:endParaRPr lang="en-US"/>
        </a:p>
      </dgm:t>
    </dgm:pt>
    <dgm:pt modelId="{EB3C7F6B-6948-4134-82E6-0E81CA3B10E7}">
      <dgm:prSet/>
      <dgm:spPr/>
      <dgm:t>
        <a:bodyPr/>
        <a:lstStyle/>
        <a:p>
          <a:pPr>
            <a:lnSpc>
              <a:spcPct val="100000"/>
            </a:lnSpc>
          </a:pPr>
          <a:r>
            <a:rPr lang="en-GB"/>
            <a:t>The ‘lesson’ is a social event, knowledge comes from questioning not from teaching (do you remember Plato, Socrates?).."from ancient times to modern times, from Plato to Dewey, the notion is this: </a:t>
          </a:r>
          <a:endParaRPr lang="en-US"/>
        </a:p>
      </dgm:t>
    </dgm:pt>
    <dgm:pt modelId="{CBC84918-9485-4AF9-A90F-F5880782D2A9}" type="parTrans" cxnId="{186A0807-8247-445D-A5A3-0012D280FDC6}">
      <dgm:prSet/>
      <dgm:spPr/>
      <dgm:t>
        <a:bodyPr/>
        <a:lstStyle/>
        <a:p>
          <a:endParaRPr lang="en-US"/>
        </a:p>
      </dgm:t>
    </dgm:pt>
    <dgm:pt modelId="{904324F5-D857-48A9-BE2D-67D1A5A7B228}" type="sibTrans" cxnId="{186A0807-8247-445D-A5A3-0012D280FDC6}">
      <dgm:prSet/>
      <dgm:spPr/>
      <dgm:t>
        <a:bodyPr/>
        <a:lstStyle/>
        <a:p>
          <a:endParaRPr lang="en-US"/>
        </a:p>
      </dgm:t>
    </dgm:pt>
    <dgm:pt modelId="{5A229F49-F5A0-4A3E-88DF-C5B0749653E4}">
      <dgm:prSet/>
      <dgm:spPr/>
      <dgm:t>
        <a:bodyPr/>
        <a:lstStyle/>
        <a:p>
          <a:pPr>
            <a:lnSpc>
              <a:spcPct val="100000"/>
            </a:lnSpc>
          </a:pPr>
          <a:r>
            <a:rPr lang="en-GB" dirty="0"/>
            <a:t>“effective pedagogy involves dialogue, involves conversation, and by definition dialogue and conversation are social activities. Learning is a social process (C Norris &amp; E Soloway).”</a:t>
          </a:r>
          <a:endParaRPr lang="en-US" dirty="0"/>
        </a:p>
      </dgm:t>
    </dgm:pt>
    <dgm:pt modelId="{65A338D0-F5EB-4F6C-A6AF-7244A9C7B4A2}" type="parTrans" cxnId="{0D13B79B-8DA9-4A4D-8CA7-7D4A10779A33}">
      <dgm:prSet/>
      <dgm:spPr/>
      <dgm:t>
        <a:bodyPr/>
        <a:lstStyle/>
        <a:p>
          <a:endParaRPr lang="en-US"/>
        </a:p>
      </dgm:t>
    </dgm:pt>
    <dgm:pt modelId="{576E48FE-A60E-4DAD-8D93-2B471EDEAF78}" type="sibTrans" cxnId="{0D13B79B-8DA9-4A4D-8CA7-7D4A10779A33}">
      <dgm:prSet/>
      <dgm:spPr/>
      <dgm:t>
        <a:bodyPr/>
        <a:lstStyle/>
        <a:p>
          <a:endParaRPr lang="en-US"/>
        </a:p>
      </dgm:t>
    </dgm:pt>
    <dgm:pt modelId="{BA71306C-73DA-47AF-88D4-9C441D7E58AB}" type="pres">
      <dgm:prSet presAssocID="{A67D53DA-5DF8-41E6-B837-5990FDFC9485}" presName="root" presStyleCnt="0">
        <dgm:presLayoutVars>
          <dgm:dir/>
          <dgm:resizeHandles val="exact"/>
        </dgm:presLayoutVars>
      </dgm:prSet>
      <dgm:spPr/>
    </dgm:pt>
    <dgm:pt modelId="{202F377A-A85E-435B-8C83-6E8EBCB15973}" type="pres">
      <dgm:prSet presAssocID="{BC67A616-B14B-44F0-91A7-D06D8AE6AF67}" presName="compNode" presStyleCnt="0"/>
      <dgm:spPr/>
    </dgm:pt>
    <dgm:pt modelId="{E367E1DC-05E1-4AFF-A0E3-804D979D8997}" type="pres">
      <dgm:prSet presAssocID="{BC67A616-B14B-44F0-91A7-D06D8AE6AF67}" presName="bgRect" presStyleLbl="bgShp" presStyleIdx="0" presStyleCnt="3"/>
      <dgm:spPr/>
    </dgm:pt>
    <dgm:pt modelId="{49B2726F-2179-4CDC-82AA-61C01B2213F4}" type="pres">
      <dgm:prSet presAssocID="{BC67A616-B14B-44F0-91A7-D06D8AE6AF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CA75CDA1-FD53-4B4B-AFC4-9BA79D0F305B}" type="pres">
      <dgm:prSet presAssocID="{BC67A616-B14B-44F0-91A7-D06D8AE6AF67}" presName="spaceRect" presStyleCnt="0"/>
      <dgm:spPr/>
    </dgm:pt>
    <dgm:pt modelId="{2DAA6946-B5DE-431E-BC64-13EEAD55EA0B}" type="pres">
      <dgm:prSet presAssocID="{BC67A616-B14B-44F0-91A7-D06D8AE6AF67}" presName="parTx" presStyleLbl="revTx" presStyleIdx="0" presStyleCnt="3">
        <dgm:presLayoutVars>
          <dgm:chMax val="0"/>
          <dgm:chPref val="0"/>
        </dgm:presLayoutVars>
      </dgm:prSet>
      <dgm:spPr/>
    </dgm:pt>
    <dgm:pt modelId="{95CC149B-F620-4837-80F7-56702B1CDF96}" type="pres">
      <dgm:prSet presAssocID="{6FA92AED-7766-42B7-A066-084D16E3F259}" presName="sibTrans" presStyleCnt="0"/>
      <dgm:spPr/>
    </dgm:pt>
    <dgm:pt modelId="{54E5822A-B0D5-4B3C-B977-9D37FE73AB3A}" type="pres">
      <dgm:prSet presAssocID="{EB3C7F6B-6948-4134-82E6-0E81CA3B10E7}" presName="compNode" presStyleCnt="0"/>
      <dgm:spPr/>
    </dgm:pt>
    <dgm:pt modelId="{5E0B2179-FBE4-496A-9159-99CED2E867D0}" type="pres">
      <dgm:prSet presAssocID="{EB3C7F6B-6948-4134-82E6-0E81CA3B10E7}" presName="bgRect" presStyleLbl="bgShp" presStyleIdx="1" presStyleCnt="3"/>
      <dgm:spPr/>
    </dgm:pt>
    <dgm:pt modelId="{28F1E99C-7C01-4B20-A3C8-7C2C6D4C025C}" type="pres">
      <dgm:prSet presAssocID="{EB3C7F6B-6948-4134-82E6-0E81CA3B10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F5D95C7C-E9FC-4D4A-B02C-5390EBA6E91F}" type="pres">
      <dgm:prSet presAssocID="{EB3C7F6B-6948-4134-82E6-0E81CA3B10E7}" presName="spaceRect" presStyleCnt="0"/>
      <dgm:spPr/>
    </dgm:pt>
    <dgm:pt modelId="{CA8DF85C-0922-4C99-A91F-DC26AE9D6CFD}" type="pres">
      <dgm:prSet presAssocID="{EB3C7F6B-6948-4134-82E6-0E81CA3B10E7}" presName="parTx" presStyleLbl="revTx" presStyleIdx="1" presStyleCnt="3">
        <dgm:presLayoutVars>
          <dgm:chMax val="0"/>
          <dgm:chPref val="0"/>
        </dgm:presLayoutVars>
      </dgm:prSet>
      <dgm:spPr/>
    </dgm:pt>
    <dgm:pt modelId="{99D5E91F-463E-4134-B585-EBF204754FB4}" type="pres">
      <dgm:prSet presAssocID="{904324F5-D857-48A9-BE2D-67D1A5A7B228}" presName="sibTrans" presStyleCnt="0"/>
      <dgm:spPr/>
    </dgm:pt>
    <dgm:pt modelId="{C7ED390C-7F66-4349-8C4D-C6FD875BFD18}" type="pres">
      <dgm:prSet presAssocID="{5A229F49-F5A0-4A3E-88DF-C5B0749653E4}" presName="compNode" presStyleCnt="0"/>
      <dgm:spPr/>
    </dgm:pt>
    <dgm:pt modelId="{248EE88F-FE13-42F0-A167-9E90F2F2483F}" type="pres">
      <dgm:prSet presAssocID="{5A229F49-F5A0-4A3E-88DF-C5B0749653E4}" presName="bgRect" presStyleLbl="bgShp" presStyleIdx="2" presStyleCnt="3"/>
      <dgm:spPr/>
    </dgm:pt>
    <dgm:pt modelId="{98EAC1FD-CB3B-4678-A26F-BAEA1DC1296A}" type="pres">
      <dgm:prSet presAssocID="{5A229F49-F5A0-4A3E-88DF-C5B0749653E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67B0D104-95E8-4D81-866A-192ADB9768C9}" type="pres">
      <dgm:prSet presAssocID="{5A229F49-F5A0-4A3E-88DF-C5B0749653E4}" presName="spaceRect" presStyleCnt="0"/>
      <dgm:spPr/>
    </dgm:pt>
    <dgm:pt modelId="{4CEECAB9-01B3-4D63-AC3D-F298E2652CE7}" type="pres">
      <dgm:prSet presAssocID="{5A229F49-F5A0-4A3E-88DF-C5B0749653E4}" presName="parTx" presStyleLbl="revTx" presStyleIdx="2" presStyleCnt="3">
        <dgm:presLayoutVars>
          <dgm:chMax val="0"/>
          <dgm:chPref val="0"/>
        </dgm:presLayoutVars>
      </dgm:prSet>
      <dgm:spPr/>
    </dgm:pt>
  </dgm:ptLst>
  <dgm:cxnLst>
    <dgm:cxn modelId="{186A0807-8247-445D-A5A3-0012D280FDC6}" srcId="{A67D53DA-5DF8-41E6-B837-5990FDFC9485}" destId="{EB3C7F6B-6948-4134-82E6-0E81CA3B10E7}" srcOrd="1" destOrd="0" parTransId="{CBC84918-9485-4AF9-A90F-F5880782D2A9}" sibTransId="{904324F5-D857-48A9-BE2D-67D1A5A7B228}"/>
    <dgm:cxn modelId="{29982910-71C7-4319-9437-056BBD39D740}" srcId="{A67D53DA-5DF8-41E6-B837-5990FDFC9485}" destId="{BC67A616-B14B-44F0-91A7-D06D8AE6AF67}" srcOrd="0" destOrd="0" parTransId="{54EAC5D6-CD2E-4D11-A501-464D229EA30F}" sibTransId="{6FA92AED-7766-42B7-A066-084D16E3F259}"/>
    <dgm:cxn modelId="{894C4350-539A-4D5F-8F28-5AD6CE0063F8}" type="presOf" srcId="{A67D53DA-5DF8-41E6-B837-5990FDFC9485}" destId="{BA71306C-73DA-47AF-88D4-9C441D7E58AB}" srcOrd="0" destOrd="0" presId="urn:microsoft.com/office/officeart/2018/2/layout/IconVerticalSolidList"/>
    <dgm:cxn modelId="{D827D468-D4E6-4540-A94E-385C864DC835}" type="presOf" srcId="{BC67A616-B14B-44F0-91A7-D06D8AE6AF67}" destId="{2DAA6946-B5DE-431E-BC64-13EEAD55EA0B}" srcOrd="0" destOrd="0" presId="urn:microsoft.com/office/officeart/2018/2/layout/IconVerticalSolidList"/>
    <dgm:cxn modelId="{8876C073-8FEB-4C5B-AFE0-6FF77C0E9E85}" type="presOf" srcId="{5A229F49-F5A0-4A3E-88DF-C5B0749653E4}" destId="{4CEECAB9-01B3-4D63-AC3D-F298E2652CE7}" srcOrd="0" destOrd="0" presId="urn:microsoft.com/office/officeart/2018/2/layout/IconVerticalSolidList"/>
    <dgm:cxn modelId="{6ACC9579-F25B-4379-835E-C62CB17791BC}" type="presOf" srcId="{EB3C7F6B-6948-4134-82E6-0E81CA3B10E7}" destId="{CA8DF85C-0922-4C99-A91F-DC26AE9D6CFD}" srcOrd="0" destOrd="0" presId="urn:microsoft.com/office/officeart/2018/2/layout/IconVerticalSolidList"/>
    <dgm:cxn modelId="{0D13B79B-8DA9-4A4D-8CA7-7D4A10779A33}" srcId="{A67D53DA-5DF8-41E6-B837-5990FDFC9485}" destId="{5A229F49-F5A0-4A3E-88DF-C5B0749653E4}" srcOrd="2" destOrd="0" parTransId="{65A338D0-F5EB-4F6C-A6AF-7244A9C7B4A2}" sibTransId="{576E48FE-A60E-4DAD-8D93-2B471EDEAF78}"/>
    <dgm:cxn modelId="{1A107543-110B-4F1B-A9D2-9FD993CEAB51}" type="presParOf" srcId="{BA71306C-73DA-47AF-88D4-9C441D7E58AB}" destId="{202F377A-A85E-435B-8C83-6E8EBCB15973}" srcOrd="0" destOrd="0" presId="urn:microsoft.com/office/officeart/2018/2/layout/IconVerticalSolidList"/>
    <dgm:cxn modelId="{F6F53B22-5CF3-42CB-8C01-F24F4D0954CC}" type="presParOf" srcId="{202F377A-A85E-435B-8C83-6E8EBCB15973}" destId="{E367E1DC-05E1-4AFF-A0E3-804D979D8997}" srcOrd="0" destOrd="0" presId="urn:microsoft.com/office/officeart/2018/2/layout/IconVerticalSolidList"/>
    <dgm:cxn modelId="{A51FB10A-B393-4760-AEF4-D0B2D7E9ACF7}" type="presParOf" srcId="{202F377A-A85E-435B-8C83-6E8EBCB15973}" destId="{49B2726F-2179-4CDC-82AA-61C01B2213F4}" srcOrd="1" destOrd="0" presId="urn:microsoft.com/office/officeart/2018/2/layout/IconVerticalSolidList"/>
    <dgm:cxn modelId="{923881B3-5945-4DB2-B8D5-392FA8F79924}" type="presParOf" srcId="{202F377A-A85E-435B-8C83-6E8EBCB15973}" destId="{CA75CDA1-FD53-4B4B-AFC4-9BA79D0F305B}" srcOrd="2" destOrd="0" presId="urn:microsoft.com/office/officeart/2018/2/layout/IconVerticalSolidList"/>
    <dgm:cxn modelId="{71B763BD-D15D-4AB9-98CF-CCFD7D0C56FF}" type="presParOf" srcId="{202F377A-A85E-435B-8C83-6E8EBCB15973}" destId="{2DAA6946-B5DE-431E-BC64-13EEAD55EA0B}" srcOrd="3" destOrd="0" presId="urn:microsoft.com/office/officeart/2018/2/layout/IconVerticalSolidList"/>
    <dgm:cxn modelId="{0812FF21-0AE2-433A-A711-395A0985FC64}" type="presParOf" srcId="{BA71306C-73DA-47AF-88D4-9C441D7E58AB}" destId="{95CC149B-F620-4837-80F7-56702B1CDF96}" srcOrd="1" destOrd="0" presId="urn:microsoft.com/office/officeart/2018/2/layout/IconVerticalSolidList"/>
    <dgm:cxn modelId="{AD41FD04-C76F-43A9-87E6-64F682E4889C}" type="presParOf" srcId="{BA71306C-73DA-47AF-88D4-9C441D7E58AB}" destId="{54E5822A-B0D5-4B3C-B977-9D37FE73AB3A}" srcOrd="2" destOrd="0" presId="urn:microsoft.com/office/officeart/2018/2/layout/IconVerticalSolidList"/>
    <dgm:cxn modelId="{97001C7B-98CA-41F5-9559-FD6FCE09A8E2}" type="presParOf" srcId="{54E5822A-B0D5-4B3C-B977-9D37FE73AB3A}" destId="{5E0B2179-FBE4-496A-9159-99CED2E867D0}" srcOrd="0" destOrd="0" presId="urn:microsoft.com/office/officeart/2018/2/layout/IconVerticalSolidList"/>
    <dgm:cxn modelId="{0C630BC7-74D6-400C-B2F2-395B68573C2D}" type="presParOf" srcId="{54E5822A-B0D5-4B3C-B977-9D37FE73AB3A}" destId="{28F1E99C-7C01-4B20-A3C8-7C2C6D4C025C}" srcOrd="1" destOrd="0" presId="urn:microsoft.com/office/officeart/2018/2/layout/IconVerticalSolidList"/>
    <dgm:cxn modelId="{210E9868-9477-4380-87E1-6D0046C0225A}" type="presParOf" srcId="{54E5822A-B0D5-4B3C-B977-9D37FE73AB3A}" destId="{F5D95C7C-E9FC-4D4A-B02C-5390EBA6E91F}" srcOrd="2" destOrd="0" presId="urn:microsoft.com/office/officeart/2018/2/layout/IconVerticalSolidList"/>
    <dgm:cxn modelId="{05BB6D99-B52A-4CA8-9CB5-D6C2BDA8CD74}" type="presParOf" srcId="{54E5822A-B0D5-4B3C-B977-9D37FE73AB3A}" destId="{CA8DF85C-0922-4C99-A91F-DC26AE9D6CFD}" srcOrd="3" destOrd="0" presId="urn:microsoft.com/office/officeart/2018/2/layout/IconVerticalSolidList"/>
    <dgm:cxn modelId="{011EAC83-08C0-46A9-9529-253F3D9678A1}" type="presParOf" srcId="{BA71306C-73DA-47AF-88D4-9C441D7E58AB}" destId="{99D5E91F-463E-4134-B585-EBF204754FB4}" srcOrd="3" destOrd="0" presId="urn:microsoft.com/office/officeart/2018/2/layout/IconVerticalSolidList"/>
    <dgm:cxn modelId="{51F051A4-93B4-4B26-8591-DE5DFA77CAF2}" type="presParOf" srcId="{BA71306C-73DA-47AF-88D4-9C441D7E58AB}" destId="{C7ED390C-7F66-4349-8C4D-C6FD875BFD18}" srcOrd="4" destOrd="0" presId="urn:microsoft.com/office/officeart/2018/2/layout/IconVerticalSolidList"/>
    <dgm:cxn modelId="{D90450C9-F83A-4A93-B825-0B0234953B52}" type="presParOf" srcId="{C7ED390C-7F66-4349-8C4D-C6FD875BFD18}" destId="{248EE88F-FE13-42F0-A167-9E90F2F2483F}" srcOrd="0" destOrd="0" presId="urn:microsoft.com/office/officeart/2018/2/layout/IconVerticalSolidList"/>
    <dgm:cxn modelId="{926B26C0-7E0D-431F-A475-3AD6D87BDA9C}" type="presParOf" srcId="{C7ED390C-7F66-4349-8C4D-C6FD875BFD18}" destId="{98EAC1FD-CB3B-4678-A26F-BAEA1DC1296A}" srcOrd="1" destOrd="0" presId="urn:microsoft.com/office/officeart/2018/2/layout/IconVerticalSolidList"/>
    <dgm:cxn modelId="{E4D079D3-E7E8-4BD7-994E-B5D072DDC9EE}" type="presParOf" srcId="{C7ED390C-7F66-4349-8C4D-C6FD875BFD18}" destId="{67B0D104-95E8-4D81-866A-192ADB9768C9}" srcOrd="2" destOrd="0" presId="urn:microsoft.com/office/officeart/2018/2/layout/IconVerticalSolidList"/>
    <dgm:cxn modelId="{367E6F42-BD88-46CE-BB47-33C3811DF4AD}" type="presParOf" srcId="{C7ED390C-7F66-4349-8C4D-C6FD875BFD18}" destId="{4CEECAB9-01B3-4D63-AC3D-F298E2652CE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7E1DC-05E1-4AFF-A0E3-804D979D8997}">
      <dsp:nvSpPr>
        <dsp:cNvPr id="0" name=""/>
        <dsp:cNvSpPr/>
      </dsp:nvSpPr>
      <dsp:spPr>
        <a:xfrm>
          <a:off x="0" y="3650"/>
          <a:ext cx="5181600" cy="12504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2726F-2179-4CDC-82AA-61C01B2213F4}">
      <dsp:nvSpPr>
        <dsp:cNvPr id="0" name=""/>
        <dsp:cNvSpPr/>
      </dsp:nvSpPr>
      <dsp:spPr>
        <a:xfrm>
          <a:off x="378260" y="285001"/>
          <a:ext cx="688419" cy="6877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A6946-B5DE-431E-BC64-13EEAD55EA0B}">
      <dsp:nvSpPr>
        <dsp:cNvPr id="0" name=""/>
        <dsp:cNvSpPr/>
      </dsp:nvSpPr>
      <dsp:spPr>
        <a:xfrm>
          <a:off x="1444941" y="3650"/>
          <a:ext cx="3660754" cy="125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469" tIns="132469" rIns="132469" bIns="132469" numCol="1" spcCol="1270" anchor="ctr" anchorCtr="0">
          <a:noAutofit/>
        </a:bodyPr>
        <a:lstStyle/>
        <a:p>
          <a:pPr marL="0" lvl="0" indent="0" algn="l" defTabSz="622300">
            <a:lnSpc>
              <a:spcPct val="100000"/>
            </a:lnSpc>
            <a:spcBef>
              <a:spcPct val="0"/>
            </a:spcBef>
            <a:spcAft>
              <a:spcPct val="35000"/>
            </a:spcAft>
            <a:buNone/>
          </a:pPr>
          <a:r>
            <a:rPr lang="en-GB" sz="1400" kern="1200" dirty="0"/>
            <a:t>The idea of universities as places where sociality is as important as the subject knowledge, can vanish if we are not careful (see right panel). </a:t>
          </a:r>
          <a:endParaRPr lang="en-US" sz="1400" kern="1200" dirty="0"/>
        </a:p>
      </dsp:txBody>
      <dsp:txXfrm>
        <a:off x="1444941" y="3650"/>
        <a:ext cx="3660754" cy="1251671"/>
      </dsp:txXfrm>
    </dsp:sp>
    <dsp:sp modelId="{5E0B2179-FBE4-496A-9159-99CED2E867D0}">
      <dsp:nvSpPr>
        <dsp:cNvPr id="0" name=""/>
        <dsp:cNvSpPr/>
      </dsp:nvSpPr>
      <dsp:spPr>
        <a:xfrm>
          <a:off x="0" y="1549833"/>
          <a:ext cx="5181600" cy="12504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F1E99C-7C01-4B20-A3C8-7C2C6D4C025C}">
      <dsp:nvSpPr>
        <dsp:cNvPr id="0" name=""/>
        <dsp:cNvSpPr/>
      </dsp:nvSpPr>
      <dsp:spPr>
        <a:xfrm>
          <a:off x="378260" y="1831184"/>
          <a:ext cx="688419" cy="6877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8DF85C-0922-4C99-A91F-DC26AE9D6CFD}">
      <dsp:nvSpPr>
        <dsp:cNvPr id="0" name=""/>
        <dsp:cNvSpPr/>
      </dsp:nvSpPr>
      <dsp:spPr>
        <a:xfrm>
          <a:off x="1444941" y="1549833"/>
          <a:ext cx="3660754" cy="125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469" tIns="132469" rIns="132469" bIns="132469" numCol="1" spcCol="1270" anchor="ctr" anchorCtr="0">
          <a:noAutofit/>
        </a:bodyPr>
        <a:lstStyle/>
        <a:p>
          <a:pPr marL="0" lvl="0" indent="0" algn="l" defTabSz="622300">
            <a:lnSpc>
              <a:spcPct val="100000"/>
            </a:lnSpc>
            <a:spcBef>
              <a:spcPct val="0"/>
            </a:spcBef>
            <a:spcAft>
              <a:spcPct val="35000"/>
            </a:spcAft>
            <a:buNone/>
          </a:pPr>
          <a:r>
            <a:rPr lang="en-GB" sz="1400" kern="1200"/>
            <a:t>The ‘lesson’ is a social event, knowledge comes from questioning not from teaching (do you remember Plato, Socrates?).."from ancient times to modern times, from Plato to Dewey, the notion is this: </a:t>
          </a:r>
          <a:endParaRPr lang="en-US" sz="1400" kern="1200"/>
        </a:p>
      </dsp:txBody>
      <dsp:txXfrm>
        <a:off x="1444941" y="1549833"/>
        <a:ext cx="3660754" cy="1251671"/>
      </dsp:txXfrm>
    </dsp:sp>
    <dsp:sp modelId="{248EE88F-FE13-42F0-A167-9E90F2F2483F}">
      <dsp:nvSpPr>
        <dsp:cNvPr id="0" name=""/>
        <dsp:cNvSpPr/>
      </dsp:nvSpPr>
      <dsp:spPr>
        <a:xfrm>
          <a:off x="0" y="3096015"/>
          <a:ext cx="5181600" cy="12504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EAC1FD-CB3B-4678-A26F-BAEA1DC1296A}">
      <dsp:nvSpPr>
        <dsp:cNvPr id="0" name=""/>
        <dsp:cNvSpPr/>
      </dsp:nvSpPr>
      <dsp:spPr>
        <a:xfrm>
          <a:off x="378260" y="3377367"/>
          <a:ext cx="688419" cy="6877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EECAB9-01B3-4D63-AC3D-F298E2652CE7}">
      <dsp:nvSpPr>
        <dsp:cNvPr id="0" name=""/>
        <dsp:cNvSpPr/>
      </dsp:nvSpPr>
      <dsp:spPr>
        <a:xfrm>
          <a:off x="1444941" y="3096015"/>
          <a:ext cx="3660754" cy="125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469" tIns="132469" rIns="132469" bIns="132469" numCol="1" spcCol="1270" anchor="ctr" anchorCtr="0">
          <a:noAutofit/>
        </a:bodyPr>
        <a:lstStyle/>
        <a:p>
          <a:pPr marL="0" lvl="0" indent="0" algn="l" defTabSz="622300">
            <a:lnSpc>
              <a:spcPct val="100000"/>
            </a:lnSpc>
            <a:spcBef>
              <a:spcPct val="0"/>
            </a:spcBef>
            <a:spcAft>
              <a:spcPct val="35000"/>
            </a:spcAft>
            <a:buNone/>
          </a:pPr>
          <a:r>
            <a:rPr lang="en-GB" sz="1400" kern="1200" dirty="0"/>
            <a:t>“effective pedagogy involves dialogue, involves conversation, and by definition dialogue and conversation are social activities. Learning is a social process (C Norris &amp; E Soloway).”</a:t>
          </a:r>
          <a:endParaRPr lang="en-US" sz="1400" kern="1200" dirty="0"/>
        </a:p>
      </dsp:txBody>
      <dsp:txXfrm>
        <a:off x="1444941" y="3096015"/>
        <a:ext cx="3660754" cy="12516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AF3F-FDAC-124F-982B-3C4B21FDBA5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4DAC17B-064F-C541-BD9C-2B36F1FE07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DF4F8F2-82DE-3D42-9084-A82B3543D80D}"/>
              </a:ext>
            </a:extLst>
          </p:cNvPr>
          <p:cNvSpPr>
            <a:spLocks noGrp="1"/>
          </p:cNvSpPr>
          <p:nvPr>
            <p:ph type="dt" sz="half" idx="10"/>
          </p:nvPr>
        </p:nvSpPr>
        <p:spPr/>
        <p:txBody>
          <a:bodyPr/>
          <a:lstStyle/>
          <a:p>
            <a:fld id="{291294F1-F818-4A43-9970-8920951D00D2}" type="datetimeFigureOut">
              <a:rPr lang="en-US" smtClean="0"/>
              <a:t>2/9/22</a:t>
            </a:fld>
            <a:endParaRPr lang="en-US"/>
          </a:p>
        </p:txBody>
      </p:sp>
      <p:sp>
        <p:nvSpPr>
          <p:cNvPr id="5" name="Footer Placeholder 4">
            <a:extLst>
              <a:ext uri="{FF2B5EF4-FFF2-40B4-BE49-F238E27FC236}">
                <a16:creationId xmlns:a16="http://schemas.microsoft.com/office/drawing/2014/main" id="{C6BBE1A5-ABC7-064A-A422-0A4213D71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12B19-FC11-EF49-B4C1-CA172B8FC388}"/>
              </a:ext>
            </a:extLst>
          </p:cNvPr>
          <p:cNvSpPr>
            <a:spLocks noGrp="1"/>
          </p:cNvSpPr>
          <p:nvPr>
            <p:ph type="sldNum" sz="quarter" idx="12"/>
          </p:nvPr>
        </p:nvSpPr>
        <p:spPr/>
        <p:txBody>
          <a:bodyPr/>
          <a:lstStyle/>
          <a:p>
            <a:fld id="{CD204FA7-AA53-494B-86E9-00863986271D}" type="slidenum">
              <a:rPr lang="en-US" smtClean="0"/>
              <a:t>‹#›</a:t>
            </a:fld>
            <a:endParaRPr lang="en-US"/>
          </a:p>
        </p:txBody>
      </p:sp>
    </p:spTree>
    <p:extLst>
      <p:ext uri="{BB962C8B-B14F-4D97-AF65-F5344CB8AC3E}">
        <p14:creationId xmlns:p14="http://schemas.microsoft.com/office/powerpoint/2010/main" val="2022901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DA43-101A-8A4E-A5B0-70E594FBA59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53E3078-9D84-D94C-A6ED-7F2DF38BBAC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CB0B39-4B83-D44B-AD0C-4B1BFD2F64A3}"/>
              </a:ext>
            </a:extLst>
          </p:cNvPr>
          <p:cNvSpPr>
            <a:spLocks noGrp="1"/>
          </p:cNvSpPr>
          <p:nvPr>
            <p:ph type="dt" sz="half" idx="10"/>
          </p:nvPr>
        </p:nvSpPr>
        <p:spPr/>
        <p:txBody>
          <a:bodyPr/>
          <a:lstStyle/>
          <a:p>
            <a:fld id="{291294F1-F818-4A43-9970-8920951D00D2}" type="datetimeFigureOut">
              <a:rPr lang="en-US" smtClean="0"/>
              <a:t>2/9/22</a:t>
            </a:fld>
            <a:endParaRPr lang="en-US"/>
          </a:p>
        </p:txBody>
      </p:sp>
      <p:sp>
        <p:nvSpPr>
          <p:cNvPr id="5" name="Footer Placeholder 4">
            <a:extLst>
              <a:ext uri="{FF2B5EF4-FFF2-40B4-BE49-F238E27FC236}">
                <a16:creationId xmlns:a16="http://schemas.microsoft.com/office/drawing/2014/main" id="{32782D81-0219-294C-A646-5B1E5C0DA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F909F-0FBC-9845-9AE2-FC66849DB7F5}"/>
              </a:ext>
            </a:extLst>
          </p:cNvPr>
          <p:cNvSpPr>
            <a:spLocks noGrp="1"/>
          </p:cNvSpPr>
          <p:nvPr>
            <p:ph type="sldNum" sz="quarter" idx="12"/>
          </p:nvPr>
        </p:nvSpPr>
        <p:spPr/>
        <p:txBody>
          <a:bodyPr/>
          <a:lstStyle/>
          <a:p>
            <a:fld id="{CD204FA7-AA53-494B-86E9-00863986271D}" type="slidenum">
              <a:rPr lang="en-US" smtClean="0"/>
              <a:t>‹#›</a:t>
            </a:fld>
            <a:endParaRPr lang="en-US"/>
          </a:p>
        </p:txBody>
      </p:sp>
    </p:spTree>
    <p:extLst>
      <p:ext uri="{BB962C8B-B14F-4D97-AF65-F5344CB8AC3E}">
        <p14:creationId xmlns:p14="http://schemas.microsoft.com/office/powerpoint/2010/main" val="260056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8D2036-9757-4640-B860-139AA6FF2B9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1BE646-5149-AC45-901E-C88286779DB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45EC42-6CA8-B649-B9DC-F1E2BDF84564}"/>
              </a:ext>
            </a:extLst>
          </p:cNvPr>
          <p:cNvSpPr>
            <a:spLocks noGrp="1"/>
          </p:cNvSpPr>
          <p:nvPr>
            <p:ph type="dt" sz="half" idx="10"/>
          </p:nvPr>
        </p:nvSpPr>
        <p:spPr/>
        <p:txBody>
          <a:bodyPr/>
          <a:lstStyle/>
          <a:p>
            <a:fld id="{291294F1-F818-4A43-9970-8920951D00D2}" type="datetimeFigureOut">
              <a:rPr lang="en-US" smtClean="0"/>
              <a:t>2/9/22</a:t>
            </a:fld>
            <a:endParaRPr lang="en-US"/>
          </a:p>
        </p:txBody>
      </p:sp>
      <p:sp>
        <p:nvSpPr>
          <p:cNvPr id="5" name="Footer Placeholder 4">
            <a:extLst>
              <a:ext uri="{FF2B5EF4-FFF2-40B4-BE49-F238E27FC236}">
                <a16:creationId xmlns:a16="http://schemas.microsoft.com/office/drawing/2014/main" id="{60387547-4A1F-8648-BC85-7601DBF6A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6A270-985E-5E4B-9FD6-B9A69F969F58}"/>
              </a:ext>
            </a:extLst>
          </p:cNvPr>
          <p:cNvSpPr>
            <a:spLocks noGrp="1"/>
          </p:cNvSpPr>
          <p:nvPr>
            <p:ph type="sldNum" sz="quarter" idx="12"/>
          </p:nvPr>
        </p:nvSpPr>
        <p:spPr/>
        <p:txBody>
          <a:bodyPr/>
          <a:lstStyle/>
          <a:p>
            <a:fld id="{CD204FA7-AA53-494B-86E9-00863986271D}" type="slidenum">
              <a:rPr lang="en-US" smtClean="0"/>
              <a:t>‹#›</a:t>
            </a:fld>
            <a:endParaRPr lang="en-US"/>
          </a:p>
        </p:txBody>
      </p:sp>
    </p:spTree>
    <p:extLst>
      <p:ext uri="{BB962C8B-B14F-4D97-AF65-F5344CB8AC3E}">
        <p14:creationId xmlns:p14="http://schemas.microsoft.com/office/powerpoint/2010/main" val="414475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4B69-169D-1643-979E-BC1F4B0ADF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2EBA4EB-20B2-5049-B4CF-8D0BFF7AF8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688487-9522-9642-A6F6-9FDE110D228B}"/>
              </a:ext>
            </a:extLst>
          </p:cNvPr>
          <p:cNvSpPr>
            <a:spLocks noGrp="1"/>
          </p:cNvSpPr>
          <p:nvPr>
            <p:ph type="dt" sz="half" idx="10"/>
          </p:nvPr>
        </p:nvSpPr>
        <p:spPr/>
        <p:txBody>
          <a:bodyPr/>
          <a:lstStyle/>
          <a:p>
            <a:fld id="{291294F1-F818-4A43-9970-8920951D00D2}" type="datetimeFigureOut">
              <a:rPr lang="en-US" smtClean="0"/>
              <a:t>2/9/22</a:t>
            </a:fld>
            <a:endParaRPr lang="en-US"/>
          </a:p>
        </p:txBody>
      </p:sp>
      <p:sp>
        <p:nvSpPr>
          <p:cNvPr id="5" name="Footer Placeholder 4">
            <a:extLst>
              <a:ext uri="{FF2B5EF4-FFF2-40B4-BE49-F238E27FC236}">
                <a16:creationId xmlns:a16="http://schemas.microsoft.com/office/drawing/2014/main" id="{736DDD9E-E044-AA43-9F02-F8FD6D41B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98B5E-E827-5E48-B142-6010B3FB71DB}"/>
              </a:ext>
            </a:extLst>
          </p:cNvPr>
          <p:cNvSpPr>
            <a:spLocks noGrp="1"/>
          </p:cNvSpPr>
          <p:nvPr>
            <p:ph type="sldNum" sz="quarter" idx="12"/>
          </p:nvPr>
        </p:nvSpPr>
        <p:spPr/>
        <p:txBody>
          <a:bodyPr/>
          <a:lstStyle/>
          <a:p>
            <a:fld id="{CD204FA7-AA53-494B-86E9-00863986271D}" type="slidenum">
              <a:rPr lang="en-US" smtClean="0"/>
              <a:t>‹#›</a:t>
            </a:fld>
            <a:endParaRPr lang="en-US"/>
          </a:p>
        </p:txBody>
      </p:sp>
    </p:spTree>
    <p:extLst>
      <p:ext uri="{BB962C8B-B14F-4D97-AF65-F5344CB8AC3E}">
        <p14:creationId xmlns:p14="http://schemas.microsoft.com/office/powerpoint/2010/main" val="361265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D8DA-ABC0-8A47-B983-6677062B47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EAD7837-22D6-3D44-9AEC-0A035A2509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66B8FCC-4F37-4B47-A077-730E7D0D77C5}"/>
              </a:ext>
            </a:extLst>
          </p:cNvPr>
          <p:cNvSpPr>
            <a:spLocks noGrp="1"/>
          </p:cNvSpPr>
          <p:nvPr>
            <p:ph type="dt" sz="half" idx="10"/>
          </p:nvPr>
        </p:nvSpPr>
        <p:spPr/>
        <p:txBody>
          <a:bodyPr/>
          <a:lstStyle/>
          <a:p>
            <a:fld id="{291294F1-F818-4A43-9970-8920951D00D2}" type="datetimeFigureOut">
              <a:rPr lang="en-US" smtClean="0"/>
              <a:t>2/9/22</a:t>
            </a:fld>
            <a:endParaRPr lang="en-US"/>
          </a:p>
        </p:txBody>
      </p:sp>
      <p:sp>
        <p:nvSpPr>
          <p:cNvPr id="5" name="Footer Placeholder 4">
            <a:extLst>
              <a:ext uri="{FF2B5EF4-FFF2-40B4-BE49-F238E27FC236}">
                <a16:creationId xmlns:a16="http://schemas.microsoft.com/office/drawing/2014/main" id="{FFF86A15-26A9-084C-A199-5A3764E6B4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F3390-8AB3-F746-A38F-39941CCC330D}"/>
              </a:ext>
            </a:extLst>
          </p:cNvPr>
          <p:cNvSpPr>
            <a:spLocks noGrp="1"/>
          </p:cNvSpPr>
          <p:nvPr>
            <p:ph type="sldNum" sz="quarter" idx="12"/>
          </p:nvPr>
        </p:nvSpPr>
        <p:spPr/>
        <p:txBody>
          <a:bodyPr/>
          <a:lstStyle/>
          <a:p>
            <a:fld id="{CD204FA7-AA53-494B-86E9-00863986271D}" type="slidenum">
              <a:rPr lang="en-US" smtClean="0"/>
              <a:t>‹#›</a:t>
            </a:fld>
            <a:endParaRPr lang="en-US"/>
          </a:p>
        </p:txBody>
      </p:sp>
    </p:spTree>
    <p:extLst>
      <p:ext uri="{BB962C8B-B14F-4D97-AF65-F5344CB8AC3E}">
        <p14:creationId xmlns:p14="http://schemas.microsoft.com/office/powerpoint/2010/main" val="322738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4C14-637A-8147-BF2E-E121CBFCB74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D7588E3-3B15-FE45-86A4-B8EF172393D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89D50C5-A9EE-0D44-969E-EE4093F8939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7FBD04A-6662-1E4B-A3D7-31A77AFD2D64}"/>
              </a:ext>
            </a:extLst>
          </p:cNvPr>
          <p:cNvSpPr>
            <a:spLocks noGrp="1"/>
          </p:cNvSpPr>
          <p:nvPr>
            <p:ph type="dt" sz="half" idx="10"/>
          </p:nvPr>
        </p:nvSpPr>
        <p:spPr/>
        <p:txBody>
          <a:bodyPr/>
          <a:lstStyle/>
          <a:p>
            <a:fld id="{291294F1-F818-4A43-9970-8920951D00D2}" type="datetimeFigureOut">
              <a:rPr lang="en-US" smtClean="0"/>
              <a:t>2/9/22</a:t>
            </a:fld>
            <a:endParaRPr lang="en-US"/>
          </a:p>
        </p:txBody>
      </p:sp>
      <p:sp>
        <p:nvSpPr>
          <p:cNvPr id="6" name="Footer Placeholder 5">
            <a:extLst>
              <a:ext uri="{FF2B5EF4-FFF2-40B4-BE49-F238E27FC236}">
                <a16:creationId xmlns:a16="http://schemas.microsoft.com/office/drawing/2014/main" id="{0181068A-FE6D-2B4A-8F04-F3072DA81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995402-7A3A-E746-9AC1-E34E59EE7F72}"/>
              </a:ext>
            </a:extLst>
          </p:cNvPr>
          <p:cNvSpPr>
            <a:spLocks noGrp="1"/>
          </p:cNvSpPr>
          <p:nvPr>
            <p:ph type="sldNum" sz="quarter" idx="12"/>
          </p:nvPr>
        </p:nvSpPr>
        <p:spPr/>
        <p:txBody>
          <a:bodyPr/>
          <a:lstStyle/>
          <a:p>
            <a:fld id="{CD204FA7-AA53-494B-86E9-00863986271D}" type="slidenum">
              <a:rPr lang="en-US" smtClean="0"/>
              <a:t>‹#›</a:t>
            </a:fld>
            <a:endParaRPr lang="en-US"/>
          </a:p>
        </p:txBody>
      </p:sp>
    </p:spTree>
    <p:extLst>
      <p:ext uri="{BB962C8B-B14F-4D97-AF65-F5344CB8AC3E}">
        <p14:creationId xmlns:p14="http://schemas.microsoft.com/office/powerpoint/2010/main" val="82156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488F-A3DE-2041-8B71-7F0A39AF93C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8447167-816B-3542-B80C-2E7FAF52F8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DA1E55-D48A-0748-80F8-3CEC4F81387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070E2A4-435E-7D4F-A3F4-21A5123A2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3CE5FA-E82A-A746-8C59-4EAFA007BF5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6E3F572-D438-7D4F-B98C-DCEDA3F69990}"/>
              </a:ext>
            </a:extLst>
          </p:cNvPr>
          <p:cNvSpPr>
            <a:spLocks noGrp="1"/>
          </p:cNvSpPr>
          <p:nvPr>
            <p:ph type="dt" sz="half" idx="10"/>
          </p:nvPr>
        </p:nvSpPr>
        <p:spPr/>
        <p:txBody>
          <a:bodyPr/>
          <a:lstStyle/>
          <a:p>
            <a:fld id="{291294F1-F818-4A43-9970-8920951D00D2}" type="datetimeFigureOut">
              <a:rPr lang="en-US" smtClean="0"/>
              <a:t>2/9/22</a:t>
            </a:fld>
            <a:endParaRPr lang="en-US"/>
          </a:p>
        </p:txBody>
      </p:sp>
      <p:sp>
        <p:nvSpPr>
          <p:cNvPr id="8" name="Footer Placeholder 7">
            <a:extLst>
              <a:ext uri="{FF2B5EF4-FFF2-40B4-BE49-F238E27FC236}">
                <a16:creationId xmlns:a16="http://schemas.microsoft.com/office/drawing/2014/main" id="{25E44A64-6823-F548-9D0E-EB52BA85D9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600405-AA98-3948-B317-81E85EFD8DC7}"/>
              </a:ext>
            </a:extLst>
          </p:cNvPr>
          <p:cNvSpPr>
            <a:spLocks noGrp="1"/>
          </p:cNvSpPr>
          <p:nvPr>
            <p:ph type="sldNum" sz="quarter" idx="12"/>
          </p:nvPr>
        </p:nvSpPr>
        <p:spPr/>
        <p:txBody>
          <a:bodyPr/>
          <a:lstStyle/>
          <a:p>
            <a:fld id="{CD204FA7-AA53-494B-86E9-00863986271D}" type="slidenum">
              <a:rPr lang="en-US" smtClean="0"/>
              <a:t>‹#›</a:t>
            </a:fld>
            <a:endParaRPr lang="en-US"/>
          </a:p>
        </p:txBody>
      </p:sp>
    </p:spTree>
    <p:extLst>
      <p:ext uri="{BB962C8B-B14F-4D97-AF65-F5344CB8AC3E}">
        <p14:creationId xmlns:p14="http://schemas.microsoft.com/office/powerpoint/2010/main" val="422011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5CA5-8E1A-4B41-A605-2D42754B06D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5EB2C90-14E6-0443-BC9F-7B06ECE7A379}"/>
              </a:ext>
            </a:extLst>
          </p:cNvPr>
          <p:cNvSpPr>
            <a:spLocks noGrp="1"/>
          </p:cNvSpPr>
          <p:nvPr>
            <p:ph type="dt" sz="half" idx="10"/>
          </p:nvPr>
        </p:nvSpPr>
        <p:spPr/>
        <p:txBody>
          <a:bodyPr/>
          <a:lstStyle/>
          <a:p>
            <a:fld id="{291294F1-F818-4A43-9970-8920951D00D2}" type="datetimeFigureOut">
              <a:rPr lang="en-US" smtClean="0"/>
              <a:t>2/9/22</a:t>
            </a:fld>
            <a:endParaRPr lang="en-US"/>
          </a:p>
        </p:txBody>
      </p:sp>
      <p:sp>
        <p:nvSpPr>
          <p:cNvPr id="4" name="Footer Placeholder 3">
            <a:extLst>
              <a:ext uri="{FF2B5EF4-FFF2-40B4-BE49-F238E27FC236}">
                <a16:creationId xmlns:a16="http://schemas.microsoft.com/office/drawing/2014/main" id="{6B809CC1-7508-8A4F-B644-D190D06508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2F7402-78D5-3A4F-9ED6-D39141133E78}"/>
              </a:ext>
            </a:extLst>
          </p:cNvPr>
          <p:cNvSpPr>
            <a:spLocks noGrp="1"/>
          </p:cNvSpPr>
          <p:nvPr>
            <p:ph type="sldNum" sz="quarter" idx="12"/>
          </p:nvPr>
        </p:nvSpPr>
        <p:spPr/>
        <p:txBody>
          <a:bodyPr/>
          <a:lstStyle/>
          <a:p>
            <a:fld id="{CD204FA7-AA53-494B-86E9-00863986271D}" type="slidenum">
              <a:rPr lang="en-US" smtClean="0"/>
              <a:t>‹#›</a:t>
            </a:fld>
            <a:endParaRPr lang="en-US"/>
          </a:p>
        </p:txBody>
      </p:sp>
    </p:spTree>
    <p:extLst>
      <p:ext uri="{BB962C8B-B14F-4D97-AF65-F5344CB8AC3E}">
        <p14:creationId xmlns:p14="http://schemas.microsoft.com/office/powerpoint/2010/main" val="248604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035340-E124-2D49-93E7-02801846EB4A}"/>
              </a:ext>
            </a:extLst>
          </p:cNvPr>
          <p:cNvSpPr>
            <a:spLocks noGrp="1"/>
          </p:cNvSpPr>
          <p:nvPr>
            <p:ph type="dt" sz="half" idx="10"/>
          </p:nvPr>
        </p:nvSpPr>
        <p:spPr/>
        <p:txBody>
          <a:bodyPr/>
          <a:lstStyle/>
          <a:p>
            <a:fld id="{291294F1-F818-4A43-9970-8920951D00D2}" type="datetimeFigureOut">
              <a:rPr lang="en-US" smtClean="0"/>
              <a:t>2/9/22</a:t>
            </a:fld>
            <a:endParaRPr lang="en-US"/>
          </a:p>
        </p:txBody>
      </p:sp>
      <p:sp>
        <p:nvSpPr>
          <p:cNvPr id="3" name="Footer Placeholder 2">
            <a:extLst>
              <a:ext uri="{FF2B5EF4-FFF2-40B4-BE49-F238E27FC236}">
                <a16:creationId xmlns:a16="http://schemas.microsoft.com/office/drawing/2014/main" id="{4E1C20D9-FB40-3242-8345-E3F7C5872B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CBEAEF-07B7-0547-BC92-08FA0829FE22}"/>
              </a:ext>
            </a:extLst>
          </p:cNvPr>
          <p:cNvSpPr>
            <a:spLocks noGrp="1"/>
          </p:cNvSpPr>
          <p:nvPr>
            <p:ph type="sldNum" sz="quarter" idx="12"/>
          </p:nvPr>
        </p:nvSpPr>
        <p:spPr/>
        <p:txBody>
          <a:bodyPr/>
          <a:lstStyle/>
          <a:p>
            <a:fld id="{CD204FA7-AA53-494B-86E9-00863986271D}" type="slidenum">
              <a:rPr lang="en-US" smtClean="0"/>
              <a:t>‹#›</a:t>
            </a:fld>
            <a:endParaRPr lang="en-US"/>
          </a:p>
        </p:txBody>
      </p:sp>
    </p:spTree>
    <p:extLst>
      <p:ext uri="{BB962C8B-B14F-4D97-AF65-F5344CB8AC3E}">
        <p14:creationId xmlns:p14="http://schemas.microsoft.com/office/powerpoint/2010/main" val="66813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E8509-8505-CE48-AA8E-D6F385D72F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AA1D3FA-2EA9-7D4D-BC3F-E43B5AAA88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BEBAB2B-69EF-9C4A-9A35-A0D7D2637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61965D-4C66-CE40-9B35-56885B5906B7}"/>
              </a:ext>
            </a:extLst>
          </p:cNvPr>
          <p:cNvSpPr>
            <a:spLocks noGrp="1"/>
          </p:cNvSpPr>
          <p:nvPr>
            <p:ph type="dt" sz="half" idx="10"/>
          </p:nvPr>
        </p:nvSpPr>
        <p:spPr/>
        <p:txBody>
          <a:bodyPr/>
          <a:lstStyle/>
          <a:p>
            <a:fld id="{291294F1-F818-4A43-9970-8920951D00D2}" type="datetimeFigureOut">
              <a:rPr lang="en-US" smtClean="0"/>
              <a:t>2/9/22</a:t>
            </a:fld>
            <a:endParaRPr lang="en-US"/>
          </a:p>
        </p:txBody>
      </p:sp>
      <p:sp>
        <p:nvSpPr>
          <p:cNvPr id="6" name="Footer Placeholder 5">
            <a:extLst>
              <a:ext uri="{FF2B5EF4-FFF2-40B4-BE49-F238E27FC236}">
                <a16:creationId xmlns:a16="http://schemas.microsoft.com/office/drawing/2014/main" id="{55A17F43-F554-3244-BDEF-9A52DFFE68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1AFA1A-F988-5141-9174-E96D9AF57C72}"/>
              </a:ext>
            </a:extLst>
          </p:cNvPr>
          <p:cNvSpPr>
            <a:spLocks noGrp="1"/>
          </p:cNvSpPr>
          <p:nvPr>
            <p:ph type="sldNum" sz="quarter" idx="12"/>
          </p:nvPr>
        </p:nvSpPr>
        <p:spPr/>
        <p:txBody>
          <a:bodyPr/>
          <a:lstStyle/>
          <a:p>
            <a:fld id="{CD204FA7-AA53-494B-86E9-00863986271D}" type="slidenum">
              <a:rPr lang="en-US" smtClean="0"/>
              <a:t>‹#›</a:t>
            </a:fld>
            <a:endParaRPr lang="en-US"/>
          </a:p>
        </p:txBody>
      </p:sp>
    </p:spTree>
    <p:extLst>
      <p:ext uri="{BB962C8B-B14F-4D97-AF65-F5344CB8AC3E}">
        <p14:creationId xmlns:p14="http://schemas.microsoft.com/office/powerpoint/2010/main" val="134924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56089-76FE-DB4B-A5E7-176E5F61FE1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41935B3-5F0F-1542-BCDE-BA86437B85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65C53A-C851-8B4F-9ABB-A784BC3E0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91FC60-7CA5-594F-97A6-10141D4CF520}"/>
              </a:ext>
            </a:extLst>
          </p:cNvPr>
          <p:cNvSpPr>
            <a:spLocks noGrp="1"/>
          </p:cNvSpPr>
          <p:nvPr>
            <p:ph type="dt" sz="half" idx="10"/>
          </p:nvPr>
        </p:nvSpPr>
        <p:spPr/>
        <p:txBody>
          <a:bodyPr/>
          <a:lstStyle/>
          <a:p>
            <a:fld id="{291294F1-F818-4A43-9970-8920951D00D2}" type="datetimeFigureOut">
              <a:rPr lang="en-US" smtClean="0"/>
              <a:t>2/9/22</a:t>
            </a:fld>
            <a:endParaRPr lang="en-US"/>
          </a:p>
        </p:txBody>
      </p:sp>
      <p:sp>
        <p:nvSpPr>
          <p:cNvPr id="6" name="Footer Placeholder 5">
            <a:extLst>
              <a:ext uri="{FF2B5EF4-FFF2-40B4-BE49-F238E27FC236}">
                <a16:creationId xmlns:a16="http://schemas.microsoft.com/office/drawing/2014/main" id="{199792C5-2822-B446-8762-93E10A36AF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BFEE7-51E3-2147-A60A-EF9FE049A2A5}"/>
              </a:ext>
            </a:extLst>
          </p:cNvPr>
          <p:cNvSpPr>
            <a:spLocks noGrp="1"/>
          </p:cNvSpPr>
          <p:nvPr>
            <p:ph type="sldNum" sz="quarter" idx="12"/>
          </p:nvPr>
        </p:nvSpPr>
        <p:spPr/>
        <p:txBody>
          <a:bodyPr/>
          <a:lstStyle/>
          <a:p>
            <a:fld id="{CD204FA7-AA53-494B-86E9-00863986271D}" type="slidenum">
              <a:rPr lang="en-US" smtClean="0"/>
              <a:t>‹#›</a:t>
            </a:fld>
            <a:endParaRPr lang="en-US"/>
          </a:p>
        </p:txBody>
      </p:sp>
    </p:spTree>
    <p:extLst>
      <p:ext uri="{BB962C8B-B14F-4D97-AF65-F5344CB8AC3E}">
        <p14:creationId xmlns:p14="http://schemas.microsoft.com/office/powerpoint/2010/main" val="174609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DBDC0C-4E02-F84F-A2DC-D27E2BB857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673406-1234-834F-9AFA-D19F1198F1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A68B00-0CF6-E147-8CBF-703135A01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294F1-F818-4A43-9970-8920951D00D2}" type="datetimeFigureOut">
              <a:rPr lang="en-US" smtClean="0"/>
              <a:t>2/9/22</a:t>
            </a:fld>
            <a:endParaRPr lang="en-US"/>
          </a:p>
        </p:txBody>
      </p:sp>
      <p:sp>
        <p:nvSpPr>
          <p:cNvPr id="5" name="Footer Placeholder 4">
            <a:extLst>
              <a:ext uri="{FF2B5EF4-FFF2-40B4-BE49-F238E27FC236}">
                <a16:creationId xmlns:a16="http://schemas.microsoft.com/office/drawing/2014/main" id="{519E0F13-F856-B341-B39F-8EA17620AD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8AC758-C54C-D649-9EDA-3295660DCA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04FA7-AA53-494B-86E9-00863986271D}" type="slidenum">
              <a:rPr lang="en-US" smtClean="0"/>
              <a:t>‹#›</a:t>
            </a:fld>
            <a:endParaRPr lang="en-US"/>
          </a:p>
        </p:txBody>
      </p:sp>
    </p:spTree>
    <p:extLst>
      <p:ext uri="{BB962C8B-B14F-4D97-AF65-F5344CB8AC3E}">
        <p14:creationId xmlns:p14="http://schemas.microsoft.com/office/powerpoint/2010/main" val="3921069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hyperlink" Target="https://library.iated.org/view/BATTAGLIA2017CR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3389/fpsyg.2021.714397" TargetMode="External"/><Relationship Id="rId2" Type="http://schemas.openxmlformats.org/officeDocument/2006/relationships/hyperlink" Target="https://thelearningcounsel.com/article/school-social-learning-and-socrates" TargetMode="External"/><Relationship Id="rId1" Type="http://schemas.openxmlformats.org/officeDocument/2006/relationships/slideLayout" Target="../slideLayouts/slideLayout2.xml"/><Relationship Id="rId5" Type="http://schemas.openxmlformats.org/officeDocument/2006/relationships/hyperlink" Target="https://edtechbooks.org/-hA" TargetMode="External"/><Relationship Id="rId4" Type="http://schemas.openxmlformats.org/officeDocument/2006/relationships/hyperlink" Target="https://www.youtube.com/watch?v=sRRhvwkV7L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518683-C2A4-4657-830C-BD321D0A8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ECF6CE48-067D-4BCC-8118-FAC936C40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5996AF05-FFC0-48E3-A851-FDF4C938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5C32DE67-E0F0-476E-83F7-D49807AC5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1AC8D917-094B-4A3C-861B-1C717FAD36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58859" y="1118007"/>
            <a:ext cx="563429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AFD3AA9-86CE-6D4E-96C6-43C5F077B499}"/>
              </a:ext>
            </a:extLst>
          </p:cNvPr>
          <p:cNvSpPr>
            <a:spLocks noGrp="1"/>
          </p:cNvSpPr>
          <p:nvPr>
            <p:ph type="ctrTitle"/>
          </p:nvPr>
        </p:nvSpPr>
        <p:spPr>
          <a:xfrm>
            <a:off x="1587842" y="1448469"/>
            <a:ext cx="5004344" cy="3036019"/>
          </a:xfrm>
        </p:spPr>
        <p:txBody>
          <a:bodyPr vert="horz" lIns="91440" tIns="45720" rIns="91440" bIns="45720" rtlCol="0" anchor="b">
            <a:normAutofit/>
          </a:bodyPr>
          <a:lstStyle/>
          <a:p>
            <a:pPr algn="l"/>
            <a:br>
              <a:rPr lang="en-US" sz="2600" b="1">
                <a:solidFill>
                  <a:srgbClr val="FEFFFF"/>
                </a:solidFill>
              </a:rPr>
            </a:br>
            <a:br>
              <a:rPr lang="en-US" sz="2600" b="1">
                <a:solidFill>
                  <a:srgbClr val="FEFFFF"/>
                </a:solidFill>
              </a:rPr>
            </a:br>
            <a:br>
              <a:rPr lang="en-US" sz="2600" b="1">
                <a:solidFill>
                  <a:srgbClr val="FEFFFF"/>
                </a:solidFill>
              </a:rPr>
            </a:br>
            <a:r>
              <a:rPr lang="en-US" sz="2600" b="1">
                <a:solidFill>
                  <a:srgbClr val="FEFFFF"/>
                </a:solidFill>
              </a:rPr>
              <a:t>Lessons learnt from having to adapt to the Covid pandemic in Higher Education</a:t>
            </a:r>
            <a:br>
              <a:rPr lang="en-US" sz="2600">
                <a:solidFill>
                  <a:srgbClr val="FEFFFF"/>
                </a:solidFill>
              </a:rPr>
            </a:br>
            <a:br>
              <a:rPr lang="en-US" sz="2600">
                <a:solidFill>
                  <a:srgbClr val="FEFFFF"/>
                </a:solidFill>
              </a:rPr>
            </a:br>
            <a:endParaRPr lang="en-US" sz="2600">
              <a:solidFill>
                <a:srgbClr val="FEFFFF"/>
              </a:solidFill>
            </a:endParaRPr>
          </a:p>
        </p:txBody>
      </p:sp>
      <p:sp>
        <p:nvSpPr>
          <p:cNvPr id="3" name="Subtitle 2">
            <a:extLst>
              <a:ext uri="{FF2B5EF4-FFF2-40B4-BE49-F238E27FC236}">
                <a16:creationId xmlns:a16="http://schemas.microsoft.com/office/drawing/2014/main" id="{0EBD7C38-2998-7C4B-837E-88C5BB9318AE}"/>
              </a:ext>
            </a:extLst>
          </p:cNvPr>
          <p:cNvSpPr>
            <a:spLocks noGrp="1"/>
          </p:cNvSpPr>
          <p:nvPr>
            <p:ph type="subTitle" idx="1"/>
          </p:nvPr>
        </p:nvSpPr>
        <p:spPr>
          <a:xfrm>
            <a:off x="1587842" y="4810308"/>
            <a:ext cx="4664136" cy="1076551"/>
          </a:xfrm>
        </p:spPr>
        <p:txBody>
          <a:bodyPr vert="horz" lIns="91440" tIns="45720" rIns="91440" bIns="45720" rtlCol="0">
            <a:normAutofit/>
          </a:bodyPr>
          <a:lstStyle/>
          <a:p>
            <a:pPr algn="r"/>
            <a:r>
              <a:rPr lang="en-US" sz="1100"/>
              <a:t>Dr Anna Battaglia</a:t>
            </a:r>
          </a:p>
          <a:p>
            <a:pPr algn="r"/>
            <a:r>
              <a:rPr lang="en-US" sz="1100"/>
              <a:t>Centre for Education</a:t>
            </a:r>
          </a:p>
          <a:p>
            <a:pPr algn="r"/>
            <a:r>
              <a:rPr lang="en-US" sz="1100"/>
              <a:t>King’s College London</a:t>
            </a:r>
          </a:p>
          <a:p>
            <a:pPr algn="r"/>
            <a:r>
              <a:rPr lang="en-US" sz="1100"/>
              <a:t>Faculty of Life Science &amp; Medicine</a:t>
            </a:r>
          </a:p>
        </p:txBody>
      </p:sp>
      <p:pic>
        <p:nvPicPr>
          <p:cNvPr id="9" name="Picture 8" descr="Logo&#10;&#10;Description automatically generated">
            <a:extLst>
              <a:ext uri="{FF2B5EF4-FFF2-40B4-BE49-F238E27FC236}">
                <a16:creationId xmlns:a16="http://schemas.microsoft.com/office/drawing/2014/main" id="{3790D834-443E-264D-BE2A-D5AB2EA0AFD2}"/>
              </a:ext>
            </a:extLst>
          </p:cNvPr>
          <p:cNvPicPr>
            <a:picLocks noChangeAspect="1"/>
          </p:cNvPicPr>
          <p:nvPr/>
        </p:nvPicPr>
        <p:blipFill>
          <a:blip r:embed="rId2"/>
          <a:stretch>
            <a:fillRect/>
          </a:stretch>
        </p:blipFill>
        <p:spPr>
          <a:xfrm>
            <a:off x="8239625" y="1628432"/>
            <a:ext cx="1658282" cy="2061649"/>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DDDF2FCB-1C3E-C64D-9EC2-50FCB3DB2253}"/>
              </a:ext>
            </a:extLst>
          </p:cNvPr>
          <p:cNvPicPr>
            <a:picLocks noChangeAspect="1"/>
          </p:cNvPicPr>
          <p:nvPr/>
        </p:nvPicPr>
        <p:blipFill>
          <a:blip r:embed="rId3"/>
          <a:stretch>
            <a:fillRect/>
          </a:stretch>
        </p:blipFill>
        <p:spPr>
          <a:xfrm>
            <a:off x="7782737" y="3850948"/>
            <a:ext cx="2572058" cy="2035911"/>
          </a:xfrm>
          <a:prstGeom prst="rect">
            <a:avLst/>
          </a:prstGeom>
        </p:spPr>
      </p:pic>
      <p:sp>
        <p:nvSpPr>
          <p:cNvPr id="4" name="TextBox 3">
            <a:extLst>
              <a:ext uri="{FF2B5EF4-FFF2-40B4-BE49-F238E27FC236}">
                <a16:creationId xmlns:a16="http://schemas.microsoft.com/office/drawing/2014/main" id="{38E19D26-D3A2-B345-8241-48B5AFE748A5}"/>
              </a:ext>
            </a:extLst>
          </p:cNvPr>
          <p:cNvSpPr txBox="1"/>
          <p:nvPr/>
        </p:nvSpPr>
        <p:spPr>
          <a:xfrm>
            <a:off x="1633066" y="437228"/>
            <a:ext cx="4573688" cy="400110"/>
          </a:xfrm>
          <a:prstGeom prst="rect">
            <a:avLst/>
          </a:prstGeom>
          <a:noFill/>
        </p:spPr>
        <p:txBody>
          <a:bodyPr wrap="none" rtlCol="0">
            <a:spAutoFit/>
          </a:bodyPr>
          <a:lstStyle/>
          <a:p>
            <a:pPr>
              <a:spcAft>
                <a:spcPts val="600"/>
              </a:spcAft>
            </a:pPr>
            <a:r>
              <a:rPr lang="en-US" sz="2000" dirty="0">
                <a:latin typeface="Apple Chancery" panose="03020702040506060504" pitchFamily="66" charset="-79"/>
                <a:cs typeface="Apple Chancery" panose="03020702040506060504" pitchFamily="66" charset="-79"/>
              </a:rPr>
              <a:t>ED WORKS: Centre for Education Talk</a:t>
            </a:r>
          </a:p>
        </p:txBody>
      </p:sp>
    </p:spTree>
    <p:extLst>
      <p:ext uri="{BB962C8B-B14F-4D97-AF65-F5344CB8AC3E}">
        <p14:creationId xmlns:p14="http://schemas.microsoft.com/office/powerpoint/2010/main" val="86545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lowchart: Document 2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BAE3A41-8069-974F-AA7A-41095389A56C}"/>
              </a:ext>
            </a:extLst>
          </p:cNvPr>
          <p:cNvSpPr/>
          <p:nvPr/>
        </p:nvSpPr>
        <p:spPr>
          <a:xfrm>
            <a:off x="838200" y="171162"/>
            <a:ext cx="2840182" cy="2371148"/>
          </a:xfrm>
          <a:prstGeom prst="rect">
            <a:avLst/>
          </a:prstGeom>
        </p:spPr>
        <p:txBody>
          <a:bodyPr vert="horz" lIns="91440" tIns="45720" rIns="91440" bIns="45720" rtlCol="0" anchor="ctr">
            <a:normAutofit/>
          </a:bodyPr>
          <a:lstStyle/>
          <a:p>
            <a:pPr indent="-228600">
              <a:lnSpc>
                <a:spcPct val="90000"/>
              </a:lnSpc>
              <a:spcBef>
                <a:spcPct val="0"/>
              </a:spcBef>
              <a:spcAft>
                <a:spcPts val="600"/>
              </a:spcAft>
            </a:pPr>
            <a:r>
              <a:rPr lang="en-US" sz="3200" kern="1200" dirty="0">
                <a:solidFill>
                  <a:srgbClr val="FFFFFF"/>
                </a:solidFill>
                <a:latin typeface="+mj-lt"/>
                <a:ea typeface="+mj-ea"/>
                <a:cs typeface="+mj-cs"/>
              </a:rPr>
              <a:t>https://</a:t>
            </a:r>
            <a:r>
              <a:rPr lang="en-US" sz="3200" kern="1200" dirty="0" err="1">
                <a:solidFill>
                  <a:srgbClr val="FFFFFF"/>
                </a:solidFill>
                <a:latin typeface="+mj-lt"/>
                <a:ea typeface="+mj-ea"/>
                <a:cs typeface="+mj-cs"/>
              </a:rPr>
              <a:t>digitalfirst.usq.edu.au</a:t>
            </a:r>
            <a:r>
              <a:rPr lang="en-US" sz="3200" kern="1200" dirty="0">
                <a:solidFill>
                  <a:srgbClr val="FFFFFF"/>
                </a:solidFill>
                <a:latin typeface="+mj-lt"/>
                <a:ea typeface="+mj-ea"/>
                <a:cs typeface="+mj-cs"/>
              </a:rPr>
              <a:t>/#!#page-teaching-approaches</a:t>
            </a:r>
          </a:p>
        </p:txBody>
      </p:sp>
      <p:pic>
        <p:nvPicPr>
          <p:cNvPr id="6" name="Picture 5" descr="Diagram&#10;&#10;Description automatically generated">
            <a:extLst>
              <a:ext uri="{FF2B5EF4-FFF2-40B4-BE49-F238E27FC236}">
                <a16:creationId xmlns:a16="http://schemas.microsoft.com/office/drawing/2014/main" id="{44B42A99-A813-194F-BCC5-1BDE83CB9A79}"/>
              </a:ext>
            </a:extLst>
          </p:cNvPr>
          <p:cNvPicPr>
            <a:picLocks noChangeAspect="1"/>
          </p:cNvPicPr>
          <p:nvPr/>
        </p:nvPicPr>
        <p:blipFill>
          <a:blip r:embed="rId2"/>
          <a:stretch>
            <a:fillRect/>
          </a:stretch>
        </p:blipFill>
        <p:spPr>
          <a:xfrm>
            <a:off x="2584174" y="2270263"/>
            <a:ext cx="9607826" cy="4587737"/>
          </a:xfrm>
          <a:prstGeom prst="rect">
            <a:avLst/>
          </a:prstGeom>
        </p:spPr>
      </p:pic>
    </p:spTree>
    <p:extLst>
      <p:ext uri="{BB962C8B-B14F-4D97-AF65-F5344CB8AC3E}">
        <p14:creationId xmlns:p14="http://schemas.microsoft.com/office/powerpoint/2010/main" val="35378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descr="A picture containing person, people&#10;&#10;Description automatically generated">
            <a:extLst>
              <a:ext uri="{FF2B5EF4-FFF2-40B4-BE49-F238E27FC236}">
                <a16:creationId xmlns:a16="http://schemas.microsoft.com/office/drawing/2014/main" id="{A2BAA4AC-8DEB-D548-B119-006820658F3B}"/>
              </a:ext>
            </a:extLst>
          </p:cNvPr>
          <p:cNvPicPr>
            <a:picLocks noChangeAspect="1"/>
          </p:cNvPicPr>
          <p:nvPr/>
        </p:nvPicPr>
        <p:blipFill rotWithShape="1">
          <a:blip r:embed="rId2"/>
          <a:srcRect r="14103" b="1"/>
          <a:stretch/>
        </p:blipFill>
        <p:spPr>
          <a:xfrm>
            <a:off x="804101" y="804101"/>
            <a:ext cx="6730556" cy="5249798"/>
          </a:xfrm>
          <a:prstGeom prst="rect">
            <a:avLst/>
          </a:prstGeom>
        </p:spPr>
      </p:pic>
      <p:sp>
        <p:nvSpPr>
          <p:cNvPr id="4" name="TextBox 3">
            <a:extLst>
              <a:ext uri="{FF2B5EF4-FFF2-40B4-BE49-F238E27FC236}">
                <a16:creationId xmlns:a16="http://schemas.microsoft.com/office/drawing/2014/main" id="{701E3A21-FFCE-F34F-8FA1-911212C4C9BA}"/>
              </a:ext>
            </a:extLst>
          </p:cNvPr>
          <p:cNvSpPr txBox="1"/>
          <p:nvPr/>
        </p:nvSpPr>
        <p:spPr>
          <a:xfrm>
            <a:off x="7835105" y="3072208"/>
            <a:ext cx="3264916" cy="26606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solidFill>
                  <a:srgbClr val="FFFFFF"/>
                </a:solidFill>
              </a:rPr>
              <a:t>How to foster a sense of community and belonging in HE post-Covid </a:t>
            </a:r>
          </a:p>
        </p:txBody>
      </p:sp>
      <p:sp>
        <p:nvSpPr>
          <p:cNvPr id="26"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1116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07DC-7120-0441-AE00-A8F1AD46EBEA}"/>
              </a:ext>
            </a:extLst>
          </p:cNvPr>
          <p:cNvSpPr>
            <a:spLocks noGrp="1"/>
          </p:cNvSpPr>
          <p:nvPr>
            <p:ph type="title"/>
          </p:nvPr>
        </p:nvSpPr>
        <p:spPr>
          <a:xfrm>
            <a:off x="838200" y="164009"/>
            <a:ext cx="10515600" cy="1325563"/>
          </a:xfrm>
        </p:spPr>
        <p:txBody>
          <a:bodyPr/>
          <a:lstStyle/>
          <a:p>
            <a:r>
              <a:rPr lang="en-US" dirty="0"/>
              <a:t>What defines a community of learners?</a:t>
            </a:r>
          </a:p>
        </p:txBody>
      </p:sp>
      <p:sp>
        <p:nvSpPr>
          <p:cNvPr id="3" name="Content Placeholder 2">
            <a:extLst>
              <a:ext uri="{FF2B5EF4-FFF2-40B4-BE49-F238E27FC236}">
                <a16:creationId xmlns:a16="http://schemas.microsoft.com/office/drawing/2014/main" id="{9D3F8044-1BCC-F443-BBEA-CF3E880B867D}"/>
              </a:ext>
            </a:extLst>
          </p:cNvPr>
          <p:cNvSpPr>
            <a:spLocks noGrp="1"/>
          </p:cNvSpPr>
          <p:nvPr>
            <p:ph sz="half" idx="1"/>
          </p:nvPr>
        </p:nvSpPr>
        <p:spPr>
          <a:xfrm>
            <a:off x="478302" y="1448972"/>
            <a:ext cx="5541498" cy="5043902"/>
          </a:xfrm>
        </p:spPr>
        <p:txBody>
          <a:bodyPr>
            <a:normAutofit fontScale="77500" lnSpcReduction="20000"/>
          </a:bodyPr>
          <a:lstStyle/>
          <a:p>
            <a:r>
              <a:rPr lang="en-GB" dirty="0"/>
              <a:t>Many scholars and practitioners agree that learning communities “set the ambience for life-giving and uplifting experiences necessary to advance an individual and a whole society” (</a:t>
            </a:r>
            <a:r>
              <a:rPr lang="en-GB" dirty="0" err="1"/>
              <a:t>Lenning</a:t>
            </a:r>
            <a:r>
              <a:rPr lang="en-GB" dirty="0"/>
              <a:t> and Ebbers, 1999). Because learning communities are so important to student learning and satisfaction, clear definitions that enable sharing of best practices are essential. By clarifying our understanding and expectations about what we hope students will be able to do, learn, and become in a learning community, we can more precisely identify what our ideal learning community would be like and distinguish this ideal from the less effective/efficient communities existing in everyday life and learning.”</a:t>
            </a:r>
            <a:endParaRPr lang="en-US" dirty="0"/>
          </a:p>
          <a:p>
            <a:r>
              <a:rPr lang="en-GB" sz="2000" dirty="0"/>
              <a:t>West, R. E. &amp; Williams, G. (2018). I don’t think that word means what you think it means: A proposed framework for defining learning communities. </a:t>
            </a:r>
            <a:r>
              <a:rPr lang="en-GB" sz="2000" i="1" dirty="0"/>
              <a:t>Educational Technology Research and Development</a:t>
            </a:r>
            <a:endParaRPr lang="en-US" sz="2000" dirty="0"/>
          </a:p>
          <a:p>
            <a:endParaRPr lang="en-US" dirty="0"/>
          </a:p>
        </p:txBody>
      </p:sp>
      <p:pic>
        <p:nvPicPr>
          <p:cNvPr id="5" name="Content Placeholder 4" descr="Table, timeline&#10;&#10;Description automatically generated">
            <a:extLst>
              <a:ext uri="{FF2B5EF4-FFF2-40B4-BE49-F238E27FC236}">
                <a16:creationId xmlns:a16="http://schemas.microsoft.com/office/drawing/2014/main" id="{294C79B4-4F9C-7542-AD65-C401C4781F89}"/>
              </a:ext>
            </a:extLst>
          </p:cNvPr>
          <p:cNvPicPr>
            <a:picLocks noGrp="1" noChangeAspect="1"/>
          </p:cNvPicPr>
          <p:nvPr>
            <p:ph sz="half" idx="2"/>
          </p:nvPr>
        </p:nvPicPr>
        <p:blipFill>
          <a:blip r:embed="rId2"/>
          <a:stretch>
            <a:fillRect/>
          </a:stretch>
        </p:blipFill>
        <p:spPr>
          <a:xfrm>
            <a:off x="6172202" y="1489572"/>
            <a:ext cx="5459365" cy="3878856"/>
          </a:xfrm>
          <a:prstGeom prst="rect">
            <a:avLst/>
          </a:prstGeom>
        </p:spPr>
      </p:pic>
      <p:sp>
        <p:nvSpPr>
          <p:cNvPr id="6" name="Rectangle 5">
            <a:extLst>
              <a:ext uri="{FF2B5EF4-FFF2-40B4-BE49-F238E27FC236}">
                <a16:creationId xmlns:a16="http://schemas.microsoft.com/office/drawing/2014/main" id="{41FC034D-2E55-2F42-903D-33C0307777CF}"/>
              </a:ext>
            </a:extLst>
          </p:cNvPr>
          <p:cNvSpPr/>
          <p:nvPr/>
        </p:nvSpPr>
        <p:spPr>
          <a:xfrm>
            <a:off x="6172202" y="5569544"/>
            <a:ext cx="6096000" cy="923330"/>
          </a:xfrm>
          <a:prstGeom prst="rect">
            <a:avLst/>
          </a:prstGeom>
        </p:spPr>
        <p:txBody>
          <a:bodyPr>
            <a:spAutoFit/>
          </a:bodyPr>
          <a:lstStyle/>
          <a:p>
            <a:r>
              <a:rPr lang="en-GB" dirty="0">
                <a:latin typeface="Calibri" panose="020F0502020204030204" pitchFamily="34" charset="0"/>
                <a:cs typeface="Calibri" panose="020F0502020204030204" pitchFamily="34" charset="0"/>
              </a:rPr>
              <a:t>The defining characteristics of learning communities, </a:t>
            </a:r>
          </a:p>
          <a:p>
            <a:r>
              <a:rPr lang="en-GB" dirty="0">
                <a:latin typeface="Calibri" panose="020F0502020204030204" pitchFamily="34" charset="0"/>
                <a:cs typeface="Calibri" panose="020F0502020204030204" pitchFamily="34" charset="0"/>
              </a:rPr>
              <a:t>representing different ways of defining the boundaries of a </a:t>
            </a:r>
          </a:p>
          <a:p>
            <a:r>
              <a:rPr lang="en-GB" dirty="0">
                <a:latin typeface="Calibri" panose="020F0502020204030204" pitchFamily="34" charset="0"/>
                <a:cs typeface="Calibri" panose="020F0502020204030204" pitchFamily="34" charset="0"/>
              </a:rPr>
              <a:t>community. From West &amp; Williams, 2018</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0578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8B31F-1710-9744-8DB2-A8369FD999EC}"/>
              </a:ext>
            </a:extLst>
          </p:cNvPr>
          <p:cNvSpPr>
            <a:spLocks noGrp="1"/>
          </p:cNvSpPr>
          <p:nvPr>
            <p:ph type="title"/>
          </p:nvPr>
        </p:nvSpPr>
        <p:spPr>
          <a:xfrm>
            <a:off x="838200" y="620742"/>
            <a:ext cx="10515600" cy="1325563"/>
          </a:xfrm>
        </p:spPr>
        <p:txBody>
          <a:bodyPr>
            <a:normAutofit/>
          </a:bodyPr>
          <a:lstStyle/>
          <a:p>
            <a:r>
              <a:rPr lang="en-US" dirty="0">
                <a:solidFill>
                  <a:srgbClr val="FFFFFF"/>
                </a:solidFill>
              </a:rPr>
              <a:t>How to foster a real social environment online conducive to motivation and learning</a:t>
            </a:r>
          </a:p>
        </p:txBody>
      </p:sp>
      <p:cxnSp>
        <p:nvCxnSpPr>
          <p:cNvPr id="14"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1DBBD0-4AF4-F245-BE35-F07B19A58833}"/>
              </a:ext>
            </a:extLst>
          </p:cNvPr>
          <p:cNvSpPr>
            <a:spLocks noGrp="1"/>
          </p:cNvSpPr>
          <p:nvPr>
            <p:ph sz="half" idx="1"/>
          </p:nvPr>
        </p:nvSpPr>
        <p:spPr>
          <a:xfrm>
            <a:off x="111038" y="2109469"/>
            <a:ext cx="5657305" cy="4736960"/>
          </a:xfrm>
        </p:spPr>
        <p:txBody>
          <a:bodyPr>
            <a:normAutofit fontScale="92500" lnSpcReduction="20000"/>
          </a:bodyPr>
          <a:lstStyle/>
          <a:p>
            <a:r>
              <a:rPr lang="en-GB" sz="2200" b="1" dirty="0">
                <a:solidFill>
                  <a:schemeClr val="accent2"/>
                </a:solidFill>
              </a:rPr>
              <a:t>Authenticity</a:t>
            </a:r>
            <a:r>
              <a:rPr lang="en-GB" sz="2200" dirty="0">
                <a:solidFill>
                  <a:srgbClr val="FFFFFF"/>
                </a:solidFill>
              </a:rPr>
              <a:t> matters, so when an instructor is perceived as a real person who engages with their students and creates a personal connection, students are more likely to learn and enjoy what they are learning” (Anderson, Rourke, Garrison &amp; Archer, 2001).</a:t>
            </a:r>
            <a:endParaRPr lang="en-US" sz="2200" dirty="0">
              <a:solidFill>
                <a:srgbClr val="FFFFFF"/>
              </a:solidFill>
            </a:endParaRPr>
          </a:p>
          <a:p>
            <a:endParaRPr lang="en-US" sz="2200" dirty="0">
              <a:solidFill>
                <a:srgbClr val="FFFFFF"/>
              </a:solidFill>
            </a:endParaRPr>
          </a:p>
          <a:p>
            <a:r>
              <a:rPr lang="en-GB" sz="2200" b="1" dirty="0">
                <a:solidFill>
                  <a:schemeClr val="accent2"/>
                </a:solidFill>
              </a:rPr>
              <a:t>Human connection </a:t>
            </a:r>
            <a:r>
              <a:rPr lang="en-GB" sz="2200" dirty="0">
                <a:solidFill>
                  <a:srgbClr val="FFFFFF"/>
                </a:solidFill>
              </a:rPr>
              <a:t>is as important today as it was long ago. </a:t>
            </a:r>
          </a:p>
          <a:p>
            <a:r>
              <a:rPr lang="en-GB" sz="2200" dirty="0">
                <a:solidFill>
                  <a:srgbClr val="FFFFFF"/>
                </a:solidFill>
              </a:rPr>
              <a:t>Online environments make social connections even more important as instructors do not have the opportunity to meet with their students face to face in a classroom. Online students often feel isolated, which may decrease motivation and increase attrition. When learning occurs entirely through computer-mediated instruction, an important part of the instructor’s role is ensuring the learning environment is </a:t>
            </a:r>
            <a:r>
              <a:rPr lang="en-GB" sz="2200" b="1" dirty="0">
                <a:solidFill>
                  <a:schemeClr val="accent2"/>
                </a:solidFill>
              </a:rPr>
              <a:t>“people focused” or humanized</a:t>
            </a:r>
            <a:r>
              <a:rPr lang="en-GB" sz="2200" dirty="0">
                <a:solidFill>
                  <a:srgbClr val="FFFFFF"/>
                </a:solidFill>
              </a:rPr>
              <a:t> (</a:t>
            </a:r>
            <a:r>
              <a:rPr lang="en-GB" sz="2200" dirty="0" err="1">
                <a:solidFill>
                  <a:srgbClr val="FFFFFF"/>
                </a:solidFill>
              </a:rPr>
              <a:t>Dupin</a:t>
            </a:r>
            <a:r>
              <a:rPr lang="en-GB" sz="2200" dirty="0">
                <a:solidFill>
                  <a:srgbClr val="FFFFFF"/>
                </a:solidFill>
              </a:rPr>
              <a:t>-Bryant, 2005)</a:t>
            </a:r>
            <a:endParaRPr lang="en-US" sz="2200" dirty="0">
              <a:solidFill>
                <a:srgbClr val="FFFFFF"/>
              </a:solidFill>
            </a:endParaRPr>
          </a:p>
          <a:p>
            <a:endParaRPr lang="en-US" sz="1500" dirty="0">
              <a:solidFill>
                <a:srgbClr val="FFFFFF"/>
              </a:solidFill>
            </a:endParaRPr>
          </a:p>
        </p:txBody>
      </p:sp>
      <p:sp>
        <p:nvSpPr>
          <p:cNvPr id="4" name="Content Placeholder 3">
            <a:extLst>
              <a:ext uri="{FF2B5EF4-FFF2-40B4-BE49-F238E27FC236}">
                <a16:creationId xmlns:a16="http://schemas.microsoft.com/office/drawing/2014/main" id="{4D16B9FD-A399-C249-A26F-560095BCCE82}"/>
              </a:ext>
            </a:extLst>
          </p:cNvPr>
          <p:cNvSpPr>
            <a:spLocks noGrp="1"/>
          </p:cNvSpPr>
          <p:nvPr>
            <p:ph sz="half" idx="2"/>
          </p:nvPr>
        </p:nvSpPr>
        <p:spPr>
          <a:xfrm>
            <a:off x="5768343" y="2109469"/>
            <a:ext cx="6312619" cy="4356524"/>
          </a:xfrm>
        </p:spPr>
        <p:txBody>
          <a:bodyPr>
            <a:noAutofit/>
          </a:bodyPr>
          <a:lstStyle/>
          <a:p>
            <a:r>
              <a:rPr lang="en-GB" sz="2000" dirty="0">
                <a:solidFill>
                  <a:srgbClr val="FFFFFF"/>
                </a:solidFill>
              </a:rPr>
              <a:t>Peer learning can be particularly useful when it comes to using online tools. “Whereas “pedagogy” has to do with “the transmission of knowledge from teachers to students, </a:t>
            </a:r>
            <a:r>
              <a:rPr lang="en-GB" sz="2000" b="1" dirty="0" err="1">
                <a:solidFill>
                  <a:schemeClr val="accent2"/>
                </a:solidFill>
              </a:rPr>
              <a:t>peeragogy</a:t>
            </a:r>
            <a:r>
              <a:rPr lang="en-GB" sz="2000" dirty="0">
                <a:solidFill>
                  <a:srgbClr val="FFFFFF"/>
                </a:solidFill>
              </a:rPr>
              <a:t> describes the way peers produce and utilize knowledge together” (Rheingold et al., 2015, p. 9)</a:t>
            </a:r>
          </a:p>
          <a:p>
            <a:pPr marL="0" indent="0">
              <a:buNone/>
            </a:pPr>
            <a:endParaRPr lang="en-GB" sz="2000" dirty="0">
              <a:solidFill>
                <a:srgbClr val="FFFFFF"/>
              </a:solidFill>
            </a:endParaRPr>
          </a:p>
          <a:p>
            <a:r>
              <a:rPr lang="en-GB" sz="2000" dirty="0">
                <a:solidFill>
                  <a:srgbClr val="FFFFFF"/>
                </a:solidFill>
              </a:rPr>
              <a:t>The social learning view sees the </a:t>
            </a:r>
            <a:r>
              <a:rPr lang="en-GB" sz="2000" b="1" dirty="0">
                <a:solidFill>
                  <a:schemeClr val="accent2"/>
                </a:solidFill>
              </a:rPr>
              <a:t>‘student as producer’</a:t>
            </a:r>
            <a:r>
              <a:rPr lang="en-GB" sz="2000" dirty="0">
                <a:solidFill>
                  <a:srgbClr val="FFFFFF"/>
                </a:solidFill>
              </a:rPr>
              <a:t> educational model, which contrasts with the usual view of </a:t>
            </a:r>
            <a:r>
              <a:rPr lang="en-GB" sz="2000" b="1" dirty="0">
                <a:solidFill>
                  <a:schemeClr val="accent2"/>
                </a:solidFill>
              </a:rPr>
              <a:t>‘students as consumers of knowledge’</a:t>
            </a:r>
            <a:r>
              <a:rPr lang="en-GB" sz="2000" dirty="0">
                <a:solidFill>
                  <a:srgbClr val="FFFFFF"/>
                </a:solidFill>
              </a:rPr>
              <a:t>. According to Neary (2014, p1), the student as producer approach emphasizes “the role of students as collaborators with academics in the production and representation of knowledge and meaning”. In so doing, it “aims to radically democratize the process of knowledge production” (Neary and Winn, 2009, p. 201).          </a:t>
            </a:r>
          </a:p>
        </p:txBody>
      </p:sp>
    </p:spTree>
    <p:extLst>
      <p:ext uri="{BB962C8B-B14F-4D97-AF65-F5344CB8AC3E}">
        <p14:creationId xmlns:p14="http://schemas.microsoft.com/office/powerpoint/2010/main" val="377231508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99F1C7-7C4B-F148-BFFF-A3CEACB5701A}"/>
              </a:ext>
            </a:extLst>
          </p:cNvPr>
          <p:cNvSpPr/>
          <p:nvPr/>
        </p:nvSpPr>
        <p:spPr>
          <a:xfrm>
            <a:off x="2433710" y="612844"/>
            <a:ext cx="7610622" cy="563231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3600" dirty="0"/>
              <a:t>This is how we have created a community of learners during the pandemic: </a:t>
            </a:r>
            <a:br>
              <a:rPr lang="en-US" sz="3600" dirty="0"/>
            </a:br>
            <a:br>
              <a:rPr lang="en-US" sz="3600" dirty="0"/>
            </a:br>
            <a:r>
              <a:rPr lang="en-US" sz="3600" dirty="0"/>
              <a:t>Perspectives on Pain and Nervous System Disorders </a:t>
            </a:r>
            <a:br>
              <a:rPr lang="en-US" sz="3600" dirty="0"/>
            </a:br>
            <a:r>
              <a:rPr lang="en-US" sz="3600" dirty="0"/>
              <a:t>with the invaluable collaboration of </a:t>
            </a:r>
            <a:br>
              <a:rPr lang="en-US" sz="3600" dirty="0"/>
            </a:br>
            <a:r>
              <a:rPr lang="en-US" sz="3600" dirty="0"/>
              <a:t>Dr Isabella Gavazzi, </a:t>
            </a:r>
            <a:r>
              <a:rPr lang="en-US" sz="3600" dirty="0" err="1"/>
              <a:t>IoPPN</a:t>
            </a:r>
            <a:br>
              <a:rPr lang="en-US" sz="3600" dirty="0"/>
            </a:br>
            <a:r>
              <a:rPr lang="en-US" sz="3600" dirty="0"/>
              <a:t>2020-2021</a:t>
            </a:r>
            <a:br>
              <a:rPr lang="en-US" sz="3600" dirty="0"/>
            </a:br>
            <a:r>
              <a:rPr lang="en-US" sz="3600" dirty="0"/>
              <a:t>10</a:t>
            </a:r>
            <a:r>
              <a:rPr lang="en-US" sz="3600" baseline="30000" dirty="0"/>
              <a:t>th</a:t>
            </a:r>
            <a:r>
              <a:rPr lang="en-US" sz="3600" dirty="0"/>
              <a:t> Year Anniversary!</a:t>
            </a:r>
          </a:p>
        </p:txBody>
      </p:sp>
    </p:spTree>
    <p:extLst>
      <p:ext uri="{BB962C8B-B14F-4D97-AF65-F5344CB8AC3E}">
        <p14:creationId xmlns:p14="http://schemas.microsoft.com/office/powerpoint/2010/main" val="2849069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64F5906B-A65E-BA4A-84E2-08B8C08FB10C}"/>
              </a:ext>
            </a:extLst>
          </p:cNvPr>
          <p:cNvPicPr>
            <a:picLocks noChangeAspect="1"/>
          </p:cNvPicPr>
          <p:nvPr/>
        </p:nvPicPr>
        <p:blipFill>
          <a:blip r:embed="rId2"/>
          <a:stretch>
            <a:fillRect/>
          </a:stretch>
        </p:blipFill>
        <p:spPr>
          <a:xfrm>
            <a:off x="0" y="0"/>
            <a:ext cx="12192000" cy="6260408"/>
          </a:xfrm>
          <a:prstGeom prst="rect">
            <a:avLst/>
          </a:prstGeom>
        </p:spPr>
      </p:pic>
      <p:sp>
        <p:nvSpPr>
          <p:cNvPr id="6" name="Rectangle 5">
            <a:extLst>
              <a:ext uri="{FF2B5EF4-FFF2-40B4-BE49-F238E27FC236}">
                <a16:creationId xmlns:a16="http://schemas.microsoft.com/office/drawing/2014/main" id="{5D3ACFC0-57C6-414D-A865-22A3513CDDBC}"/>
              </a:ext>
            </a:extLst>
          </p:cNvPr>
          <p:cNvSpPr/>
          <p:nvPr/>
        </p:nvSpPr>
        <p:spPr>
          <a:xfrm>
            <a:off x="4365171" y="6211669"/>
            <a:ext cx="3461657" cy="646331"/>
          </a:xfrm>
          <a:prstGeom prst="rect">
            <a:avLst/>
          </a:prstGeom>
        </p:spPr>
        <p:txBody>
          <a:bodyPr wrap="square">
            <a:spAutoFit/>
          </a:bodyPr>
          <a:lstStyle/>
          <a:p>
            <a:pPr algn="ctr"/>
            <a:r>
              <a:rPr lang="en-GB" sz="3600" dirty="0">
                <a:ln w="0"/>
                <a:solidFill>
                  <a:srgbClr val="FF0000"/>
                </a:solidFill>
                <a:effectLst>
                  <a:outerShdw blurRad="38100" dist="25400" dir="5400000" algn="ctr" rotWithShape="0">
                    <a:srgbClr val="6E747A">
                      <a:alpha val="43000"/>
                    </a:srgbClr>
                  </a:outerShdw>
                </a:effectLst>
              </a:rPr>
              <a:t>Peer feedback</a:t>
            </a:r>
          </a:p>
        </p:txBody>
      </p:sp>
    </p:spTree>
    <p:extLst>
      <p:ext uri="{BB962C8B-B14F-4D97-AF65-F5344CB8AC3E}">
        <p14:creationId xmlns:p14="http://schemas.microsoft.com/office/powerpoint/2010/main" val="3917048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lowchart: Document 1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C741EC8-AC09-F643-9DEB-89D15E7E6BB3}"/>
              </a:ext>
            </a:extLst>
          </p:cNvPr>
          <p:cNvSpPr/>
          <p:nvPr/>
        </p:nvSpPr>
        <p:spPr>
          <a:xfrm>
            <a:off x="4206875" y="639763"/>
            <a:ext cx="3970338" cy="3489325"/>
          </a:xfrm>
          <a:prstGeom prst="rect">
            <a:avLst/>
          </a:prstGeom>
        </p:spPr>
        <p:txBody>
          <a:bodyPr wrap="square" anchor="t">
            <a:normAutofit/>
          </a:bodyPr>
          <a:lstStyle/>
          <a:p>
            <a:pPr>
              <a:lnSpc>
                <a:spcPct val="90000"/>
              </a:lnSpc>
              <a:spcAft>
                <a:spcPts val="600"/>
              </a:spcAft>
            </a:pPr>
            <a:r>
              <a:rPr lang="en-GB" dirty="0"/>
              <a:t>Embed students’ interactions in whatever session you are delivering to build a community of knowledge rather than multiple islands of loneliness</a:t>
            </a:r>
          </a:p>
          <a:p>
            <a:pPr lvl="4">
              <a:lnSpc>
                <a:spcPct val="90000"/>
              </a:lnSpc>
              <a:spcAft>
                <a:spcPts val="600"/>
              </a:spcAft>
            </a:pPr>
            <a:r>
              <a:rPr lang="en-US" dirty="0"/>
              <a:t>Make them work together to prepare for debating sessions, or for a poster</a:t>
            </a:r>
          </a:p>
          <a:p>
            <a:pPr lvl="4">
              <a:lnSpc>
                <a:spcPct val="90000"/>
              </a:lnSpc>
              <a:spcAft>
                <a:spcPts val="600"/>
              </a:spcAft>
            </a:pPr>
            <a:r>
              <a:rPr lang="en-US" dirty="0"/>
              <a:t>Provide opportunities to give each other feedback</a:t>
            </a:r>
          </a:p>
        </p:txBody>
      </p:sp>
      <p:sp>
        <p:nvSpPr>
          <p:cNvPr id="2" name="Rectangle 1">
            <a:extLst>
              <a:ext uri="{FF2B5EF4-FFF2-40B4-BE49-F238E27FC236}">
                <a16:creationId xmlns:a16="http://schemas.microsoft.com/office/drawing/2014/main" id="{6CF6A0B0-FCB7-A247-A0AD-DDB006118134}"/>
              </a:ext>
            </a:extLst>
          </p:cNvPr>
          <p:cNvSpPr/>
          <p:nvPr/>
        </p:nvSpPr>
        <p:spPr>
          <a:xfrm>
            <a:off x="8228013" y="639763"/>
            <a:ext cx="3325813" cy="3489325"/>
          </a:xfrm>
          <a:prstGeom prst="rect">
            <a:avLst/>
          </a:prstGeom>
        </p:spPr>
        <p:txBody>
          <a:bodyPr wrap="square" anchor="t">
            <a:normAutofit/>
          </a:bodyPr>
          <a:lstStyle/>
          <a:p>
            <a:pPr>
              <a:lnSpc>
                <a:spcPct val="90000"/>
              </a:lnSpc>
              <a:spcAft>
                <a:spcPts val="600"/>
              </a:spcAft>
            </a:pPr>
            <a:r>
              <a:rPr lang="en-GB" sz="1500" dirty="0"/>
              <a:t>Be there for your students, do not hide behind the screens, recorded lectures</a:t>
            </a:r>
            <a:endParaRPr lang="en-US" sz="1500" dirty="0"/>
          </a:p>
          <a:p>
            <a:pPr>
              <a:lnSpc>
                <a:spcPct val="90000"/>
              </a:lnSpc>
              <a:spcAft>
                <a:spcPts val="600"/>
              </a:spcAft>
            </a:pPr>
            <a:r>
              <a:rPr lang="en-US" sz="1500" dirty="0"/>
              <a:t>                          Offer feedback via a chat</a:t>
            </a:r>
          </a:p>
          <a:p>
            <a:pPr lvl="4">
              <a:lnSpc>
                <a:spcPct val="90000"/>
              </a:lnSpc>
              <a:spcAft>
                <a:spcPts val="600"/>
              </a:spcAft>
            </a:pPr>
            <a:r>
              <a:rPr lang="en-US" sz="1500" dirty="0"/>
              <a:t>Do a Q&amp;A session after your video recorded lecture; keep them in the loop with posts in the module forum, answer their FAQ</a:t>
            </a:r>
          </a:p>
        </p:txBody>
      </p:sp>
      <p:sp>
        <p:nvSpPr>
          <p:cNvPr id="6" name="Rectangle 5">
            <a:extLst>
              <a:ext uri="{FF2B5EF4-FFF2-40B4-BE49-F238E27FC236}">
                <a16:creationId xmlns:a16="http://schemas.microsoft.com/office/drawing/2014/main" id="{93CBBA49-C7BB-7842-BB88-B03FF0475FC6}"/>
              </a:ext>
            </a:extLst>
          </p:cNvPr>
          <p:cNvSpPr/>
          <p:nvPr/>
        </p:nvSpPr>
        <p:spPr>
          <a:xfrm>
            <a:off x="4206875" y="4198938"/>
            <a:ext cx="7346950" cy="2020888"/>
          </a:xfrm>
          <a:prstGeom prst="rect">
            <a:avLst/>
          </a:prstGeom>
        </p:spPr>
        <p:txBody>
          <a:bodyPr wrap="square" anchor="t">
            <a:normAutofit/>
          </a:bodyPr>
          <a:lstStyle/>
          <a:p>
            <a:pPr>
              <a:lnSpc>
                <a:spcPct val="90000"/>
              </a:lnSpc>
              <a:spcAft>
                <a:spcPts val="600"/>
              </a:spcAft>
            </a:pPr>
            <a:r>
              <a:rPr lang="en-GB" dirty="0"/>
              <a:t>Ensure students are not left behind and gauge their learning via low stakes assessments </a:t>
            </a:r>
            <a:endParaRPr lang="en-US" dirty="0"/>
          </a:p>
          <a:p>
            <a:pPr lvl="3">
              <a:lnSpc>
                <a:spcPct val="90000"/>
              </a:lnSpc>
              <a:spcAft>
                <a:spcPts val="600"/>
              </a:spcAft>
            </a:pPr>
            <a:r>
              <a:rPr lang="en-US" dirty="0"/>
              <a:t>Contact students who are not engaged </a:t>
            </a:r>
          </a:p>
          <a:p>
            <a:pPr lvl="4">
              <a:lnSpc>
                <a:spcPct val="90000"/>
              </a:lnSpc>
              <a:spcAft>
                <a:spcPts val="600"/>
              </a:spcAft>
            </a:pPr>
            <a:r>
              <a:rPr lang="en-US" dirty="0"/>
              <a:t>Add some low stakes e-tests after each topic to help students revise earlier on in the semester; provide the answers straight away to support their learning</a:t>
            </a:r>
            <a:endParaRPr lang="en-GB" dirty="0"/>
          </a:p>
        </p:txBody>
      </p:sp>
      <p:sp>
        <p:nvSpPr>
          <p:cNvPr id="3" name="Title 2">
            <a:extLst>
              <a:ext uri="{FF2B5EF4-FFF2-40B4-BE49-F238E27FC236}">
                <a16:creationId xmlns:a16="http://schemas.microsoft.com/office/drawing/2014/main" id="{4B1296A0-0779-DC4B-8D70-1FF89C340471}"/>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Lessons learnt</a:t>
            </a:r>
          </a:p>
        </p:txBody>
      </p:sp>
    </p:spTree>
    <p:extLst>
      <p:ext uri="{BB962C8B-B14F-4D97-AF65-F5344CB8AC3E}">
        <p14:creationId xmlns:p14="http://schemas.microsoft.com/office/powerpoint/2010/main" val="2868015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A27126D-BC86-664D-984E-42D03E067EB1}"/>
              </a:ext>
            </a:extLst>
          </p:cNvPr>
          <p:cNvSpPr/>
          <p:nvPr/>
        </p:nvSpPr>
        <p:spPr>
          <a:xfrm>
            <a:off x="4206875" y="639763"/>
            <a:ext cx="7346950" cy="2311400"/>
          </a:xfrm>
          <a:prstGeom prst="rect">
            <a:avLst/>
          </a:prstGeom>
        </p:spPr>
        <p:txBody>
          <a:bodyPr wrap="square" anchor="t">
            <a:normAutofit/>
          </a:bodyPr>
          <a:lstStyle/>
          <a:p>
            <a:pPr>
              <a:lnSpc>
                <a:spcPct val="90000"/>
              </a:lnSpc>
              <a:spcAft>
                <a:spcPts val="600"/>
              </a:spcAft>
            </a:pPr>
            <a:r>
              <a:rPr lang="en-GB" dirty="0"/>
              <a:t>How can we all interact more in our day-to-day education endeavours?</a:t>
            </a:r>
            <a:endParaRPr lang="en-GB"/>
          </a:p>
          <a:p>
            <a:pPr>
              <a:lnSpc>
                <a:spcPct val="90000"/>
              </a:lnSpc>
              <a:spcAft>
                <a:spcPts val="600"/>
              </a:spcAft>
            </a:pPr>
            <a:endParaRPr lang="en-GB"/>
          </a:p>
          <a:p>
            <a:pPr>
              <a:lnSpc>
                <a:spcPct val="90000"/>
              </a:lnSpc>
              <a:spcAft>
                <a:spcPts val="600"/>
              </a:spcAft>
            </a:pPr>
            <a:r>
              <a:rPr lang="en-GB" dirty="0"/>
              <a:t> What do you think is in reality a community of learners? </a:t>
            </a:r>
            <a:endParaRPr lang="en-GB"/>
          </a:p>
          <a:p>
            <a:pPr>
              <a:lnSpc>
                <a:spcPct val="90000"/>
              </a:lnSpc>
              <a:spcAft>
                <a:spcPts val="600"/>
              </a:spcAft>
            </a:pPr>
            <a:endParaRPr lang="en-GB"/>
          </a:p>
          <a:p>
            <a:pPr>
              <a:lnSpc>
                <a:spcPct val="90000"/>
              </a:lnSpc>
              <a:spcAft>
                <a:spcPts val="600"/>
              </a:spcAft>
            </a:pPr>
            <a:r>
              <a:rPr lang="en-GB" dirty="0"/>
              <a:t>How can we make a virtual community as vibrant as a traditional one? And do you believe it is possible?</a:t>
            </a:r>
            <a:endParaRPr lang="en-GB"/>
          </a:p>
        </p:txBody>
      </p:sp>
      <p:sp>
        <p:nvSpPr>
          <p:cNvPr id="4" name="Rectangle 3">
            <a:extLst>
              <a:ext uri="{FF2B5EF4-FFF2-40B4-BE49-F238E27FC236}">
                <a16:creationId xmlns:a16="http://schemas.microsoft.com/office/drawing/2014/main" id="{79D85F1D-04A1-7646-8B81-16C396191C06}"/>
              </a:ext>
            </a:extLst>
          </p:cNvPr>
          <p:cNvSpPr/>
          <p:nvPr/>
        </p:nvSpPr>
        <p:spPr>
          <a:xfrm>
            <a:off x="4206875" y="3019425"/>
            <a:ext cx="7346950" cy="1800225"/>
          </a:xfrm>
          <a:prstGeom prst="rect">
            <a:avLst/>
          </a:prstGeom>
        </p:spPr>
        <p:txBody>
          <a:bodyPr wrap="square" anchor="t">
            <a:normAutofit/>
          </a:bodyPr>
          <a:lstStyle/>
          <a:p>
            <a:pPr>
              <a:lnSpc>
                <a:spcPct val="90000"/>
              </a:lnSpc>
              <a:spcAft>
                <a:spcPts val="600"/>
              </a:spcAft>
            </a:pPr>
            <a:r>
              <a:rPr lang="en-GB"/>
              <a:t>It’s easy to say ‘do not leave anyone </a:t>
            </a:r>
            <a:r>
              <a:rPr lang="en-GB" err="1"/>
              <a:t>behind’..but</a:t>
            </a:r>
            <a:r>
              <a:rPr lang="en-GB"/>
              <a:t> how to do that in reality?</a:t>
            </a:r>
          </a:p>
          <a:p>
            <a:pPr>
              <a:lnSpc>
                <a:spcPct val="90000"/>
              </a:lnSpc>
              <a:spcAft>
                <a:spcPts val="600"/>
              </a:spcAft>
            </a:pPr>
            <a:endParaRPr lang="en-GB"/>
          </a:p>
          <a:p>
            <a:pPr>
              <a:lnSpc>
                <a:spcPct val="90000"/>
              </a:lnSpc>
              <a:spcAft>
                <a:spcPts val="600"/>
              </a:spcAft>
            </a:pPr>
            <a:r>
              <a:rPr lang="en-GB"/>
              <a:t>How can we ensure to give a voice to the many who seem to drift away or lose interest and motivation?</a:t>
            </a:r>
          </a:p>
          <a:p>
            <a:pPr>
              <a:lnSpc>
                <a:spcPct val="90000"/>
              </a:lnSpc>
              <a:spcAft>
                <a:spcPts val="600"/>
              </a:spcAft>
            </a:pPr>
            <a:r>
              <a:rPr lang="en-GB"/>
              <a:t>	</a:t>
            </a:r>
          </a:p>
        </p:txBody>
      </p:sp>
      <p:sp>
        <p:nvSpPr>
          <p:cNvPr id="5" name="Rectangle 4">
            <a:extLst>
              <a:ext uri="{FF2B5EF4-FFF2-40B4-BE49-F238E27FC236}">
                <a16:creationId xmlns:a16="http://schemas.microsoft.com/office/drawing/2014/main" id="{506532C1-5DC1-7048-A738-B9ED765B69C2}"/>
              </a:ext>
            </a:extLst>
          </p:cNvPr>
          <p:cNvSpPr/>
          <p:nvPr/>
        </p:nvSpPr>
        <p:spPr>
          <a:xfrm>
            <a:off x="4206875" y="4886325"/>
            <a:ext cx="7346950" cy="1333500"/>
          </a:xfrm>
          <a:prstGeom prst="rect">
            <a:avLst/>
          </a:prstGeom>
        </p:spPr>
        <p:txBody>
          <a:bodyPr wrap="square" anchor="t">
            <a:normAutofit/>
          </a:bodyPr>
          <a:lstStyle/>
          <a:p>
            <a:pPr>
              <a:lnSpc>
                <a:spcPct val="90000"/>
              </a:lnSpc>
              <a:spcAft>
                <a:spcPts val="600"/>
              </a:spcAft>
            </a:pPr>
            <a:r>
              <a:rPr lang="en-GB" sz="2800"/>
              <a:t>“How to support </a:t>
            </a:r>
            <a:r>
              <a:rPr lang="en-GB" sz="2800" i="1"/>
              <a:t>collaborative</a:t>
            </a:r>
            <a:r>
              <a:rPr lang="en-GB" sz="2800"/>
              <a:t> conversations where learners are working together developing a shared understanding?” (Norris &amp; Soloway)</a:t>
            </a:r>
          </a:p>
        </p:txBody>
      </p:sp>
      <p:sp>
        <p:nvSpPr>
          <p:cNvPr id="2" name="Title 1">
            <a:extLst>
              <a:ext uri="{FF2B5EF4-FFF2-40B4-BE49-F238E27FC236}">
                <a16:creationId xmlns:a16="http://schemas.microsoft.com/office/drawing/2014/main" id="{30C318FA-6E81-F64C-9082-2D5D642CFD13}"/>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Lessons to be learnt, what could we have done better ?</a:t>
            </a:r>
          </a:p>
        </p:txBody>
      </p:sp>
      <p:sp>
        <p:nvSpPr>
          <p:cNvPr id="8" name="5-point Star 7">
            <a:extLst>
              <a:ext uri="{FF2B5EF4-FFF2-40B4-BE49-F238E27FC236}">
                <a16:creationId xmlns:a16="http://schemas.microsoft.com/office/drawing/2014/main" id="{C5BD2955-6236-1946-BEEB-72021C5452FC}"/>
              </a:ext>
            </a:extLst>
          </p:cNvPr>
          <p:cNvSpPr/>
          <p:nvPr/>
        </p:nvSpPr>
        <p:spPr>
          <a:xfrm>
            <a:off x="11234376" y="171162"/>
            <a:ext cx="638897" cy="6579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977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0240AA30-F69A-4FAF-AE07-47018173A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oup of students in a classroom&#10;&#10;Description automatically generated with low confidence">
            <a:extLst>
              <a:ext uri="{FF2B5EF4-FFF2-40B4-BE49-F238E27FC236}">
                <a16:creationId xmlns:a16="http://schemas.microsoft.com/office/drawing/2014/main" id="{6FE42742-546F-2949-B2B8-CD24F6EED825}"/>
              </a:ext>
            </a:extLst>
          </p:cNvPr>
          <p:cNvPicPr>
            <a:picLocks noChangeAspect="1"/>
          </p:cNvPicPr>
          <p:nvPr/>
        </p:nvPicPr>
        <p:blipFill>
          <a:blip r:embed="rId2"/>
          <a:stretch>
            <a:fillRect/>
          </a:stretch>
        </p:blipFill>
        <p:spPr>
          <a:xfrm>
            <a:off x="1285346" y="568354"/>
            <a:ext cx="4658147" cy="3109313"/>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86CFEAB9-521D-EE49-8C8D-576D4B1EC0F2}"/>
              </a:ext>
            </a:extLst>
          </p:cNvPr>
          <p:cNvPicPr>
            <a:picLocks noChangeAspect="1"/>
          </p:cNvPicPr>
          <p:nvPr/>
        </p:nvPicPr>
        <p:blipFill>
          <a:blip r:embed="rId3"/>
          <a:stretch>
            <a:fillRect/>
          </a:stretch>
        </p:blipFill>
        <p:spPr>
          <a:xfrm>
            <a:off x="6387541" y="316598"/>
            <a:ext cx="4327398" cy="3602559"/>
          </a:xfrm>
          <a:prstGeom prst="rect">
            <a:avLst/>
          </a:prstGeom>
        </p:spPr>
      </p:pic>
      <p:sp>
        <p:nvSpPr>
          <p:cNvPr id="60" name="Freeform 5">
            <a:extLst>
              <a:ext uri="{FF2B5EF4-FFF2-40B4-BE49-F238E27FC236}">
                <a16:creationId xmlns:a16="http://schemas.microsoft.com/office/drawing/2014/main" id="{77AE232F-8DC9-433E-8E9F-08B5A8360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9091" y="4377267"/>
            <a:ext cx="542047" cy="2376459"/>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
            <a:extLst>
              <a:ext uri="{FF2B5EF4-FFF2-40B4-BE49-F238E27FC236}">
                <a16:creationId xmlns:a16="http://schemas.microsoft.com/office/drawing/2014/main" id="{3B1C58A3-300B-400F-A894-FD8BB10A1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3841" y="4208147"/>
            <a:ext cx="369761"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
            <a:extLst>
              <a:ext uri="{FF2B5EF4-FFF2-40B4-BE49-F238E27FC236}">
                <a16:creationId xmlns:a16="http://schemas.microsoft.com/office/drawing/2014/main" id="{6FB69856-A6E3-4654-BD50-6D8E4E75B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51746" y="4098332"/>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6">
            <a:extLst>
              <a:ext uri="{FF2B5EF4-FFF2-40B4-BE49-F238E27FC236}">
                <a16:creationId xmlns:a16="http://schemas.microsoft.com/office/drawing/2014/main" id="{5190D104-AE08-4129-8996-47C6F063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48198"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7">
            <a:extLst>
              <a:ext uri="{FF2B5EF4-FFF2-40B4-BE49-F238E27FC236}">
                <a16:creationId xmlns:a16="http://schemas.microsoft.com/office/drawing/2014/main" id="{3B80333C-12BF-46C0-9DDE-043EA600C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53721"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Rectangle 8">
            <a:extLst>
              <a:ext uri="{FF2B5EF4-FFF2-40B4-BE49-F238E27FC236}">
                <a16:creationId xmlns:a16="http://schemas.microsoft.com/office/drawing/2014/main" id="{8488CD0F-BED8-464A-B629-B9DF357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1447" y="4098334"/>
            <a:ext cx="10304132"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109DDEE-E262-5045-915E-B6377E34CEA6}"/>
              </a:ext>
            </a:extLst>
          </p:cNvPr>
          <p:cNvSpPr>
            <a:spLocks noGrp="1"/>
          </p:cNvSpPr>
          <p:nvPr>
            <p:ph type="title"/>
          </p:nvPr>
        </p:nvSpPr>
        <p:spPr>
          <a:xfrm>
            <a:off x="1285346" y="4267831"/>
            <a:ext cx="9716883" cy="1071585"/>
          </a:xfrm>
        </p:spPr>
        <p:txBody>
          <a:bodyPr vert="horz" lIns="91440" tIns="45720" rIns="91440" bIns="45720" rtlCol="0" anchor="b">
            <a:normAutofit/>
          </a:bodyPr>
          <a:lstStyle/>
          <a:p>
            <a:r>
              <a:rPr lang="en-US" sz="4800">
                <a:solidFill>
                  <a:srgbClr val="FEFFFF"/>
                </a:solidFill>
              </a:rPr>
              <a:t>Assessment Post-Covid</a:t>
            </a:r>
          </a:p>
        </p:txBody>
      </p:sp>
      <p:sp>
        <p:nvSpPr>
          <p:cNvPr id="72" name="Rectangle 8">
            <a:extLst>
              <a:ext uri="{FF2B5EF4-FFF2-40B4-BE49-F238E27FC236}">
                <a16:creationId xmlns:a16="http://schemas.microsoft.com/office/drawing/2014/main" id="{95F7A14D-9BE4-44DE-B304-15B1F3C38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87324" y="4377267"/>
            <a:ext cx="801628"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18" name="Picture 17" descr="Text&#10;&#10;Description automatically generated with low confidence">
            <a:extLst>
              <a:ext uri="{FF2B5EF4-FFF2-40B4-BE49-F238E27FC236}">
                <a16:creationId xmlns:a16="http://schemas.microsoft.com/office/drawing/2014/main" id="{3A72CBB3-E11B-B542-83CB-6B2ECCF87BE3}"/>
              </a:ext>
            </a:extLst>
          </p:cNvPr>
          <p:cNvPicPr>
            <a:picLocks noChangeAspect="1"/>
          </p:cNvPicPr>
          <p:nvPr/>
        </p:nvPicPr>
        <p:blipFill>
          <a:blip r:embed="rId4"/>
          <a:stretch>
            <a:fillRect/>
          </a:stretch>
        </p:blipFill>
        <p:spPr>
          <a:xfrm>
            <a:off x="10772423" y="142301"/>
            <a:ext cx="961356" cy="1123122"/>
          </a:xfrm>
          <a:prstGeom prst="rect">
            <a:avLst/>
          </a:prstGeom>
        </p:spPr>
      </p:pic>
    </p:spTree>
    <p:extLst>
      <p:ext uri="{BB962C8B-B14F-4D97-AF65-F5344CB8AC3E}">
        <p14:creationId xmlns:p14="http://schemas.microsoft.com/office/powerpoint/2010/main" val="335970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DB838F-E47D-C948-9E81-FAFA055595B2}"/>
              </a:ext>
            </a:extLst>
          </p:cNvPr>
          <p:cNvSpPr>
            <a:spLocks noGrp="1"/>
          </p:cNvSpPr>
          <p:nvPr>
            <p:ph type="title"/>
          </p:nvPr>
        </p:nvSpPr>
        <p:spPr/>
        <p:txBody>
          <a:bodyPr/>
          <a:lstStyle/>
          <a:p>
            <a:r>
              <a:rPr lang="en-US" dirty="0"/>
              <a:t>Assessment in HE</a:t>
            </a:r>
          </a:p>
        </p:txBody>
      </p:sp>
      <p:sp>
        <p:nvSpPr>
          <p:cNvPr id="7" name="Text Placeholder 6">
            <a:extLst>
              <a:ext uri="{FF2B5EF4-FFF2-40B4-BE49-F238E27FC236}">
                <a16:creationId xmlns:a16="http://schemas.microsoft.com/office/drawing/2014/main" id="{45DAAD3E-B4A0-3445-A08A-F8B1FFFE9863}"/>
              </a:ext>
            </a:extLst>
          </p:cNvPr>
          <p:cNvSpPr>
            <a:spLocks noGrp="1"/>
          </p:cNvSpPr>
          <p:nvPr>
            <p:ph type="body" sz="half" idx="2"/>
          </p:nvPr>
        </p:nvSpPr>
        <p:spPr/>
        <p:txBody>
          <a:bodyPr/>
          <a:lstStyle/>
          <a:p>
            <a:r>
              <a:rPr lang="en-US" dirty="0"/>
              <a:t>It should support higher-order thinking skills</a:t>
            </a:r>
          </a:p>
          <a:p>
            <a:r>
              <a:rPr lang="en-US" dirty="0"/>
              <a:t>Assessment is the weakest link in HE</a:t>
            </a:r>
          </a:p>
          <a:p>
            <a:r>
              <a:rPr lang="en-US" dirty="0"/>
              <a:t>A closed-book exam is still the most used assessment tool in HE</a:t>
            </a:r>
          </a:p>
          <a:p>
            <a:r>
              <a:rPr lang="en-US" dirty="0"/>
              <a:t>According to Bloom’s Taxonomy, higher order thinking skills (i.e., analyzing, evaluating and creating) are those leading to real and in-depth learning </a:t>
            </a:r>
          </a:p>
          <a:p>
            <a:r>
              <a:rPr lang="en-US" dirty="0"/>
              <a:t>Literature shows that using an open-book format could foster the above high-order thinking skills (for a systematic review comparing both types of exams see </a:t>
            </a:r>
            <a:r>
              <a:rPr lang="en-US" dirty="0" err="1"/>
              <a:t>Durning</a:t>
            </a:r>
            <a:r>
              <a:rPr lang="en-US" dirty="0"/>
              <a:t>, 2016)</a:t>
            </a:r>
          </a:p>
          <a:p>
            <a:endParaRPr lang="en-US" dirty="0"/>
          </a:p>
        </p:txBody>
      </p:sp>
      <p:grpSp>
        <p:nvGrpSpPr>
          <p:cNvPr id="8" name="Group 7">
            <a:extLst>
              <a:ext uri="{FF2B5EF4-FFF2-40B4-BE49-F238E27FC236}">
                <a16:creationId xmlns:a16="http://schemas.microsoft.com/office/drawing/2014/main" id="{60F2B326-67FB-4342-B88F-97CA2E8A31A0}"/>
              </a:ext>
            </a:extLst>
          </p:cNvPr>
          <p:cNvGrpSpPr/>
          <p:nvPr/>
        </p:nvGrpSpPr>
        <p:grpSpPr>
          <a:xfrm>
            <a:off x="4681330" y="989012"/>
            <a:ext cx="7512975" cy="4916832"/>
            <a:chOff x="1625510" y="360285"/>
            <a:chExt cx="8557407" cy="5562315"/>
          </a:xfrm>
        </p:grpSpPr>
        <p:pic>
          <p:nvPicPr>
            <p:cNvPr id="9" name="Picture 8" descr="Diagram&#10;&#10;Description automatically generated">
              <a:extLst>
                <a:ext uri="{FF2B5EF4-FFF2-40B4-BE49-F238E27FC236}">
                  <a16:creationId xmlns:a16="http://schemas.microsoft.com/office/drawing/2014/main" id="{0E9EC2AF-E506-6C4B-BD1A-E08E95702737}"/>
                </a:ext>
              </a:extLst>
            </p:cNvPr>
            <p:cNvPicPr>
              <a:picLocks noChangeAspect="1"/>
            </p:cNvPicPr>
            <p:nvPr/>
          </p:nvPicPr>
          <p:blipFill>
            <a:blip r:embed="rId2"/>
            <a:stretch>
              <a:fillRect/>
            </a:stretch>
          </p:blipFill>
          <p:spPr>
            <a:xfrm>
              <a:off x="1625510" y="360285"/>
              <a:ext cx="8557407" cy="5562315"/>
            </a:xfrm>
            <a:prstGeom prst="rect">
              <a:avLst/>
            </a:prstGeom>
          </p:spPr>
        </p:pic>
        <p:sp>
          <p:nvSpPr>
            <p:cNvPr id="10" name="Rectangle 9">
              <a:extLst>
                <a:ext uri="{FF2B5EF4-FFF2-40B4-BE49-F238E27FC236}">
                  <a16:creationId xmlns:a16="http://schemas.microsoft.com/office/drawing/2014/main" id="{73727DB0-70F7-EB4F-8446-A684B2DF0536}"/>
                </a:ext>
              </a:extLst>
            </p:cNvPr>
            <p:cNvSpPr/>
            <p:nvPr/>
          </p:nvSpPr>
          <p:spPr>
            <a:xfrm>
              <a:off x="1625511" y="446809"/>
              <a:ext cx="463062" cy="436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E2B304-DF84-CD43-B055-FF680A409C02}"/>
                </a:ext>
              </a:extLst>
            </p:cNvPr>
            <p:cNvSpPr/>
            <p:nvPr/>
          </p:nvSpPr>
          <p:spPr>
            <a:xfrm>
              <a:off x="9067627" y="446809"/>
              <a:ext cx="1115290" cy="588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4204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C4CFC13-53FC-4C9E-8A80-9341E4AFA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0FC3AC58-F733-4C0C-8EE3-4315677ED1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5" name="Freeform 5">
              <a:extLst>
                <a:ext uri="{FF2B5EF4-FFF2-40B4-BE49-F238E27FC236}">
                  <a16:creationId xmlns:a16="http://schemas.microsoft.com/office/drawing/2014/main" id="{E489F909-BFF2-4DDF-9D64-953D2FC604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3E04F449-2D12-4334-8EAF-364910966C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F73C69BC-73D0-4DBF-8582-5E2332FD06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C0DD954E-BC76-4C70-8DAC-04877191E3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AF499201-F5C6-48E3-9801-6D89901171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0">
              <a:extLst>
                <a:ext uri="{FF2B5EF4-FFF2-40B4-BE49-F238E27FC236}">
                  <a16:creationId xmlns:a16="http://schemas.microsoft.com/office/drawing/2014/main" id="{8CFF6A7D-3CE7-4050-AAC1-70559810A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a:extLst>
                <a:ext uri="{FF2B5EF4-FFF2-40B4-BE49-F238E27FC236}">
                  <a16:creationId xmlns:a16="http://schemas.microsoft.com/office/drawing/2014/main" id="{5542353C-DA4A-412F-8E29-3295DDD3C3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2">
              <a:extLst>
                <a:ext uri="{FF2B5EF4-FFF2-40B4-BE49-F238E27FC236}">
                  <a16:creationId xmlns:a16="http://schemas.microsoft.com/office/drawing/2014/main" id="{BBC23D77-2F0B-4C01-A831-7302D0BCE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3">
              <a:extLst>
                <a:ext uri="{FF2B5EF4-FFF2-40B4-BE49-F238E27FC236}">
                  <a16:creationId xmlns:a16="http://schemas.microsoft.com/office/drawing/2014/main" id="{1B045492-0EDD-4ABA-A996-6FA22B034E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4">
              <a:extLst>
                <a:ext uri="{FF2B5EF4-FFF2-40B4-BE49-F238E27FC236}">
                  <a16:creationId xmlns:a16="http://schemas.microsoft.com/office/drawing/2014/main" id="{0590EFF0-53E8-4DDE-99C8-A0E56BEDBA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5">
              <a:extLst>
                <a:ext uri="{FF2B5EF4-FFF2-40B4-BE49-F238E27FC236}">
                  <a16:creationId xmlns:a16="http://schemas.microsoft.com/office/drawing/2014/main" id="{CF74DC45-443A-4754-AF30-F20AF716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6">
              <a:extLst>
                <a:ext uri="{FF2B5EF4-FFF2-40B4-BE49-F238E27FC236}">
                  <a16:creationId xmlns:a16="http://schemas.microsoft.com/office/drawing/2014/main" id="{643BDA9B-32D4-4218-AA3E-9ED3D44CD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7">
              <a:extLst>
                <a:ext uri="{FF2B5EF4-FFF2-40B4-BE49-F238E27FC236}">
                  <a16:creationId xmlns:a16="http://schemas.microsoft.com/office/drawing/2014/main" id="{5FA22D2D-018A-4709-8780-8CC7717264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8">
              <a:extLst>
                <a:ext uri="{FF2B5EF4-FFF2-40B4-BE49-F238E27FC236}">
                  <a16:creationId xmlns:a16="http://schemas.microsoft.com/office/drawing/2014/main" id="{F6763F50-418A-4711-97D6-A64AFE592E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9">
              <a:extLst>
                <a:ext uri="{FF2B5EF4-FFF2-40B4-BE49-F238E27FC236}">
                  <a16:creationId xmlns:a16="http://schemas.microsoft.com/office/drawing/2014/main" id="{3F1C46CB-EE0A-4810-B8CA-B6BB5E368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0">
              <a:extLst>
                <a:ext uri="{FF2B5EF4-FFF2-40B4-BE49-F238E27FC236}">
                  <a16:creationId xmlns:a16="http://schemas.microsoft.com/office/drawing/2014/main" id="{4A76AC57-BA39-43D8-AC0C-229C229FB6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1">
              <a:extLst>
                <a:ext uri="{FF2B5EF4-FFF2-40B4-BE49-F238E27FC236}">
                  <a16:creationId xmlns:a16="http://schemas.microsoft.com/office/drawing/2014/main" id="{48B78E09-A655-499D-9F9D-5A3E38CB27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2">
              <a:extLst>
                <a:ext uri="{FF2B5EF4-FFF2-40B4-BE49-F238E27FC236}">
                  <a16:creationId xmlns:a16="http://schemas.microsoft.com/office/drawing/2014/main" id="{566A4ECE-FCF2-49D8-BFE8-E40C53AC3B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3">
              <a:extLst>
                <a:ext uri="{FF2B5EF4-FFF2-40B4-BE49-F238E27FC236}">
                  <a16:creationId xmlns:a16="http://schemas.microsoft.com/office/drawing/2014/main" id="{26C34413-916D-4F91-904E-3A1C4BE220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44">
            <a:extLst>
              <a:ext uri="{FF2B5EF4-FFF2-40B4-BE49-F238E27FC236}">
                <a16:creationId xmlns:a16="http://schemas.microsoft.com/office/drawing/2014/main" id="{33A8A70C-9483-4B4B-B6CA-5B5834CBA0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12791" y="1186483"/>
            <a:ext cx="4473771" cy="4477933"/>
            <a:chOff x="807084" y="1186483"/>
            <a:chExt cx="4473771" cy="4477933"/>
          </a:xfrm>
        </p:grpSpPr>
        <p:sp>
          <p:nvSpPr>
            <p:cNvPr id="46" name="Rectangle 45">
              <a:extLst>
                <a:ext uri="{FF2B5EF4-FFF2-40B4-BE49-F238E27FC236}">
                  <a16:creationId xmlns:a16="http://schemas.microsoft.com/office/drawing/2014/main" id="{07E33D8D-7C2C-4342-A43A-E4484E20F6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39">
              <a:extLst>
                <a:ext uri="{FF2B5EF4-FFF2-40B4-BE49-F238E27FC236}">
                  <a16:creationId xmlns:a16="http://schemas.microsoft.com/office/drawing/2014/main" id="{2C4E09ED-5E32-4A91-A7AA-C8522EBEC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1A01401-4D79-4718-B29E-CB24EA53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5">
            <a:extLst>
              <a:ext uri="{FF2B5EF4-FFF2-40B4-BE49-F238E27FC236}">
                <a16:creationId xmlns:a16="http://schemas.microsoft.com/office/drawing/2014/main" id="{AA02AE7B-453D-B042-AF94-31FD2C984509}"/>
              </a:ext>
            </a:extLst>
          </p:cNvPr>
          <p:cNvSpPr>
            <a:spLocks noGrp="1"/>
          </p:cNvSpPr>
          <p:nvPr>
            <p:ph type="title"/>
          </p:nvPr>
        </p:nvSpPr>
        <p:spPr>
          <a:xfrm>
            <a:off x="7001122" y="2074730"/>
            <a:ext cx="4299456" cy="2053921"/>
          </a:xfrm>
        </p:spPr>
        <p:txBody>
          <a:bodyPr vert="horz" lIns="91440" tIns="45720" rIns="91440" bIns="45720" rtlCol="0" anchor="b">
            <a:normAutofit/>
          </a:bodyPr>
          <a:lstStyle/>
          <a:p>
            <a:pPr algn="ctr"/>
            <a:r>
              <a:rPr lang="en-US" kern="1200">
                <a:solidFill>
                  <a:srgbClr val="FFFFFF"/>
                </a:solidFill>
                <a:latin typeface="+mj-lt"/>
                <a:ea typeface="+mj-ea"/>
                <a:cs typeface="+mj-cs"/>
              </a:rPr>
              <a:t>ABSTRACT</a:t>
            </a:r>
          </a:p>
        </p:txBody>
      </p:sp>
      <p:pic>
        <p:nvPicPr>
          <p:cNvPr id="44" name="Content Placeholder 5" descr="Text, application&#10;&#10;Description automatically generated">
            <a:extLst>
              <a:ext uri="{FF2B5EF4-FFF2-40B4-BE49-F238E27FC236}">
                <a16:creationId xmlns:a16="http://schemas.microsoft.com/office/drawing/2014/main" id="{FF21AE68-D99F-9A4F-89EE-E38082C8A0B9}"/>
              </a:ext>
            </a:extLst>
          </p:cNvPr>
          <p:cNvPicPr>
            <a:picLocks noChangeAspect="1"/>
          </p:cNvPicPr>
          <p:nvPr/>
        </p:nvPicPr>
        <p:blipFill>
          <a:blip r:embed="rId2"/>
          <a:stretch>
            <a:fillRect/>
          </a:stretch>
        </p:blipFill>
        <p:spPr>
          <a:xfrm>
            <a:off x="2358180" y="2694013"/>
            <a:ext cx="3425609" cy="3348532"/>
          </a:xfrm>
          <a:prstGeom prst="rect">
            <a:avLst/>
          </a:prstGeom>
        </p:spPr>
      </p:pic>
      <p:sp>
        <p:nvSpPr>
          <p:cNvPr id="2" name="TextBox 1">
            <a:extLst>
              <a:ext uri="{FF2B5EF4-FFF2-40B4-BE49-F238E27FC236}">
                <a16:creationId xmlns:a16="http://schemas.microsoft.com/office/drawing/2014/main" id="{E5A8C19F-E68C-3445-BB44-835AD288D887}"/>
              </a:ext>
            </a:extLst>
          </p:cNvPr>
          <p:cNvSpPr txBox="1"/>
          <p:nvPr/>
        </p:nvSpPr>
        <p:spPr>
          <a:xfrm>
            <a:off x="42052" y="249223"/>
            <a:ext cx="6790770" cy="2031325"/>
          </a:xfrm>
          <a:prstGeom prst="rect">
            <a:avLst/>
          </a:prstGeom>
          <a:noFill/>
        </p:spPr>
        <p:txBody>
          <a:bodyPr wrap="none" rtlCol="0">
            <a:spAutoFit/>
          </a:bodyPr>
          <a:lstStyle/>
          <a:p>
            <a:r>
              <a:rPr lang="en-GB" dirty="0"/>
              <a:t>”</a:t>
            </a:r>
            <a:r>
              <a:rPr lang="en-GB" i="1" dirty="0"/>
              <a:t>The lesson is not a journey on a tram that drags you inexorably </a:t>
            </a:r>
          </a:p>
          <a:p>
            <a:r>
              <a:rPr lang="en-GB" i="1" dirty="0"/>
              <a:t>on fixed tracks and takes you to the destination by the shortest way, </a:t>
            </a:r>
          </a:p>
          <a:p>
            <a:r>
              <a:rPr lang="en-GB" i="1" dirty="0"/>
              <a:t>but it is a walk, a trip, albeit with an end point, the goal, </a:t>
            </a:r>
          </a:p>
          <a:p>
            <a:r>
              <a:rPr lang="en-GB" i="1" dirty="0"/>
              <a:t>without having, however, a single need, a single purpose: </a:t>
            </a:r>
          </a:p>
          <a:p>
            <a:r>
              <a:rPr lang="en-GB" i="1" dirty="0"/>
              <a:t>to reach the goal </a:t>
            </a:r>
            <a:r>
              <a:rPr lang="en-GB" dirty="0"/>
              <a:t>". </a:t>
            </a:r>
            <a:r>
              <a:rPr lang="en-GB" b="1" dirty="0"/>
              <a:t>Pavel </a:t>
            </a:r>
            <a:r>
              <a:rPr lang="en-GB" b="1" dirty="0" err="1"/>
              <a:t>Florenskij</a:t>
            </a:r>
            <a:r>
              <a:rPr lang="en-GB" b="1" dirty="0"/>
              <a:t>, 1917 </a:t>
            </a:r>
            <a:r>
              <a:rPr lang="en-GB" dirty="0"/>
              <a:t>(a great permafrost scientist </a:t>
            </a:r>
          </a:p>
          <a:p>
            <a:r>
              <a:rPr lang="en-GB" dirty="0"/>
              <a:t>and teacher, killed by Stalin in 1937 for helping students to think) </a:t>
            </a:r>
          </a:p>
          <a:p>
            <a:endParaRPr lang="en-US" dirty="0"/>
          </a:p>
        </p:txBody>
      </p:sp>
    </p:spTree>
    <p:extLst>
      <p:ext uri="{BB962C8B-B14F-4D97-AF65-F5344CB8AC3E}">
        <p14:creationId xmlns:p14="http://schemas.microsoft.com/office/powerpoint/2010/main" val="2082396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8704-8FF4-E647-B26C-8A6A7E5213F7}"/>
              </a:ext>
            </a:extLst>
          </p:cNvPr>
          <p:cNvSpPr>
            <a:spLocks noGrp="1"/>
          </p:cNvSpPr>
          <p:nvPr>
            <p:ph type="title"/>
          </p:nvPr>
        </p:nvSpPr>
        <p:spPr/>
        <p:txBody>
          <a:bodyPr/>
          <a:lstStyle/>
          <a:p>
            <a:r>
              <a:rPr lang="en-US" dirty="0"/>
              <a:t>A systematic review</a:t>
            </a:r>
          </a:p>
        </p:txBody>
      </p:sp>
      <p:sp>
        <p:nvSpPr>
          <p:cNvPr id="4" name="Text Placeholder 3">
            <a:extLst>
              <a:ext uri="{FF2B5EF4-FFF2-40B4-BE49-F238E27FC236}">
                <a16:creationId xmlns:a16="http://schemas.microsoft.com/office/drawing/2014/main" id="{5ABD7ABE-37BB-884A-AE3D-3403BED59404}"/>
              </a:ext>
            </a:extLst>
          </p:cNvPr>
          <p:cNvSpPr>
            <a:spLocks noGrp="1"/>
          </p:cNvSpPr>
          <p:nvPr>
            <p:ph type="body" sz="half" idx="2"/>
          </p:nvPr>
        </p:nvSpPr>
        <p:spPr/>
        <p:txBody>
          <a:bodyPr/>
          <a:lstStyle/>
          <a:p>
            <a:r>
              <a:rPr lang="en-GB" dirty="0"/>
              <a:t>A systematic review published in 2016 by </a:t>
            </a:r>
            <a:r>
              <a:rPr lang="en-GB" dirty="0" err="1"/>
              <a:t>Durning</a:t>
            </a:r>
            <a:r>
              <a:rPr lang="en-GB" dirty="0"/>
              <a:t> et al., evaluates and compares open book vs. closed ones. In brief, open book exams do allow the use of strategic questioning so to avoid that the students just regurgitate lecture notes. As most experts in the field recognize, open book exams support critical thinking (</a:t>
            </a:r>
            <a:r>
              <a:rPr lang="en-GB" dirty="0" err="1"/>
              <a:t>Johanns</a:t>
            </a:r>
            <a:r>
              <a:rPr lang="en-GB" dirty="0"/>
              <a:t>, 2017) and are a more ecologically valid form of assessment preparing students for the world of work and beyond. They also match many of the benchmark criteria proposed by the QAA Benchmarks Statements for Biomedical Sciences (2015). </a:t>
            </a:r>
            <a:endParaRPr lang="en-US" dirty="0"/>
          </a:p>
        </p:txBody>
      </p:sp>
      <p:pic>
        <p:nvPicPr>
          <p:cNvPr id="8" name="Picture 7">
            <a:extLst>
              <a:ext uri="{FF2B5EF4-FFF2-40B4-BE49-F238E27FC236}">
                <a16:creationId xmlns:a16="http://schemas.microsoft.com/office/drawing/2014/main" id="{8628C4AF-2517-504D-9B74-2F2396F40107}"/>
              </a:ext>
            </a:extLst>
          </p:cNvPr>
          <p:cNvPicPr>
            <a:picLocks noChangeAspect="1"/>
          </p:cNvPicPr>
          <p:nvPr/>
        </p:nvPicPr>
        <p:blipFill>
          <a:blip r:embed="rId2"/>
          <a:stretch>
            <a:fillRect/>
          </a:stretch>
        </p:blipFill>
        <p:spPr>
          <a:xfrm>
            <a:off x="3071668" y="6080512"/>
            <a:ext cx="8926368" cy="640576"/>
          </a:xfrm>
          <a:prstGeom prst="rect">
            <a:avLst/>
          </a:prstGeom>
        </p:spPr>
      </p:pic>
      <p:pic>
        <p:nvPicPr>
          <p:cNvPr id="12" name="Picture Placeholder 11" descr="Diagram&#10;&#10;Description automatically generated">
            <a:extLst>
              <a:ext uri="{FF2B5EF4-FFF2-40B4-BE49-F238E27FC236}">
                <a16:creationId xmlns:a16="http://schemas.microsoft.com/office/drawing/2014/main" id="{DB071DFE-AB65-8C49-8686-BFB558B337C3}"/>
              </a:ext>
            </a:extLst>
          </p:cNvPr>
          <p:cNvPicPr>
            <a:picLocks noGrp="1" noChangeAspect="1"/>
          </p:cNvPicPr>
          <p:nvPr>
            <p:ph type="pic" idx="1"/>
          </p:nvPr>
        </p:nvPicPr>
        <p:blipFill>
          <a:blip r:embed="rId3"/>
          <a:srcRect t="10471" b="10471"/>
          <a:stretch>
            <a:fillRect/>
          </a:stretch>
        </p:blipFill>
        <p:spPr>
          <a:xfrm>
            <a:off x="5183187" y="872837"/>
            <a:ext cx="6317321" cy="4988214"/>
          </a:xfrm>
        </p:spPr>
      </p:pic>
    </p:spTree>
    <p:extLst>
      <p:ext uri="{BB962C8B-B14F-4D97-AF65-F5344CB8AC3E}">
        <p14:creationId xmlns:p14="http://schemas.microsoft.com/office/powerpoint/2010/main" val="519929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42FB-EA28-9C4F-B68A-E5D8BC736DD3}"/>
              </a:ext>
            </a:extLst>
          </p:cNvPr>
          <p:cNvSpPr>
            <a:spLocks noGrp="1"/>
          </p:cNvSpPr>
          <p:nvPr>
            <p:ph type="title"/>
          </p:nvPr>
        </p:nvSpPr>
        <p:spPr/>
        <p:txBody>
          <a:bodyPr/>
          <a:lstStyle/>
          <a:p>
            <a:r>
              <a:rPr lang="en-US" dirty="0"/>
              <a:t>Creativity needed to set up open book exam questions</a:t>
            </a:r>
          </a:p>
        </p:txBody>
      </p:sp>
      <p:sp>
        <p:nvSpPr>
          <p:cNvPr id="4" name="Text Placeholder 3">
            <a:extLst>
              <a:ext uri="{FF2B5EF4-FFF2-40B4-BE49-F238E27FC236}">
                <a16:creationId xmlns:a16="http://schemas.microsoft.com/office/drawing/2014/main" id="{6F9EE136-273F-6440-B46C-1148664E0B6C}"/>
              </a:ext>
            </a:extLst>
          </p:cNvPr>
          <p:cNvSpPr>
            <a:spLocks noGrp="1"/>
          </p:cNvSpPr>
          <p:nvPr>
            <p:ph type="body" sz="half" idx="2"/>
          </p:nvPr>
        </p:nvSpPr>
        <p:spPr/>
        <p:txBody>
          <a:bodyPr/>
          <a:lstStyle/>
          <a:p>
            <a:r>
              <a:rPr lang="en-GB" dirty="0"/>
              <a:t>Writing open book exam questions needs creativity and harder work to avoid a quick search in Google to answer or even worse asking dubious companies to answer in your place in exchange of money (</a:t>
            </a:r>
            <a:r>
              <a:rPr lang="en-GB" dirty="0" err="1"/>
              <a:t>Basken</a:t>
            </a:r>
            <a:r>
              <a:rPr lang="en-GB" dirty="0"/>
              <a:t>, 2020).</a:t>
            </a:r>
          </a:p>
          <a:p>
            <a:r>
              <a:rPr lang="en-GB" dirty="0"/>
              <a:t> Here follows an example of a question for an open book exam I’ve used recently: “Remind yourself of Hieronymus Bosch painting ‘The cure of folly’ (1494): how far have we got in terms of understanding and treating mental illness from his times?” </a:t>
            </a:r>
          </a:p>
          <a:p>
            <a:r>
              <a:rPr lang="en-GB" dirty="0"/>
              <a:t>(see panel on the left)</a:t>
            </a:r>
          </a:p>
          <a:p>
            <a:endParaRPr lang="en-GB" dirty="0"/>
          </a:p>
          <a:p>
            <a:r>
              <a:rPr lang="en-GB" dirty="0"/>
              <a:t> </a:t>
            </a:r>
          </a:p>
          <a:p>
            <a:endParaRPr lang="en-US" dirty="0"/>
          </a:p>
        </p:txBody>
      </p:sp>
      <p:pic>
        <p:nvPicPr>
          <p:cNvPr id="5" name="Picture Placeholder 4" descr="A picture containing text, person&#10;&#10;Description automatically generated">
            <a:extLst>
              <a:ext uri="{FF2B5EF4-FFF2-40B4-BE49-F238E27FC236}">
                <a16:creationId xmlns:a16="http://schemas.microsoft.com/office/drawing/2014/main" id="{9A2DE7DC-E11D-5B4C-B0A6-EAFF9FD68D5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399" r="14399"/>
          <a:stretch>
            <a:fillRect/>
          </a:stretch>
        </p:blipFill>
        <p:spPr bwMode="auto">
          <a:prstGeom prst="rect">
            <a:avLst/>
          </a:prstGeom>
          <a:noFill/>
          <a:ln>
            <a:noFill/>
          </a:ln>
        </p:spPr>
      </p:pic>
    </p:spTree>
    <p:extLst>
      <p:ext uri="{BB962C8B-B14F-4D97-AF65-F5344CB8AC3E}">
        <p14:creationId xmlns:p14="http://schemas.microsoft.com/office/powerpoint/2010/main" val="3626576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14804C2-BFDD-E948-AC74-606DB1402CE1}"/>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rPr>
              <a:t>Assessment post-Covid</a:t>
            </a:r>
          </a:p>
        </p:txBody>
      </p:sp>
      <p:sp>
        <p:nvSpPr>
          <p:cNvPr id="4" name="Text Placeholder 3">
            <a:extLst>
              <a:ext uri="{FF2B5EF4-FFF2-40B4-BE49-F238E27FC236}">
                <a16:creationId xmlns:a16="http://schemas.microsoft.com/office/drawing/2014/main" id="{3979F370-F626-4649-AAB7-FCAD4D6346B9}"/>
              </a:ext>
            </a:extLst>
          </p:cNvPr>
          <p:cNvSpPr>
            <a:spLocks noGrp="1"/>
          </p:cNvSpPr>
          <p:nvPr>
            <p:ph type="body" sz="half" idx="2"/>
          </p:nvPr>
        </p:nvSpPr>
        <p:spPr>
          <a:xfrm>
            <a:off x="1424904" y="2517077"/>
            <a:ext cx="4053545" cy="3563159"/>
          </a:xfrm>
        </p:spPr>
        <p:txBody>
          <a:bodyPr vert="horz" lIns="91440" tIns="45720" rIns="91440" bIns="45720" rtlCol="0">
            <a:normAutofit/>
          </a:bodyPr>
          <a:lstStyle/>
          <a:p>
            <a:pPr indent="-228600">
              <a:buFont typeface="Arial" panose="020B0604020202020204" pitchFamily="34" charset="0"/>
              <a:buChar char="•"/>
            </a:pPr>
            <a:r>
              <a:rPr lang="en-US" sz="2400" dirty="0"/>
              <a:t>Remote online assessment under variable time conditions (from 1 hour to 24hrs)</a:t>
            </a:r>
          </a:p>
          <a:p>
            <a:pPr indent="-228600">
              <a:buFont typeface="Arial" panose="020B0604020202020204" pitchFamily="34" charset="0"/>
              <a:buChar char="•"/>
            </a:pPr>
            <a:r>
              <a:rPr lang="en-US" sz="2400" dirty="0"/>
              <a:t>How can we improve integrity, fairness and pedagogy?</a:t>
            </a:r>
          </a:p>
        </p:txBody>
      </p:sp>
      <p:pic>
        <p:nvPicPr>
          <p:cNvPr id="6" name="Picture Placeholder 5">
            <a:extLst>
              <a:ext uri="{FF2B5EF4-FFF2-40B4-BE49-F238E27FC236}">
                <a16:creationId xmlns:a16="http://schemas.microsoft.com/office/drawing/2014/main" id="{8B3C502F-EB5D-3949-9451-C7965131843F}"/>
              </a:ext>
            </a:extLst>
          </p:cNvPr>
          <p:cNvPicPr>
            <a:picLocks noGrp="1" noChangeAspect="1"/>
          </p:cNvPicPr>
          <p:nvPr>
            <p:ph type="pic" idx="1"/>
          </p:nvPr>
        </p:nvPicPr>
        <p:blipFill rotWithShape="1">
          <a:blip r:embed="rId2"/>
          <a:srcRect b="1067"/>
          <a:stretch/>
        </p:blipFill>
        <p:spPr>
          <a:xfrm>
            <a:off x="6098892" y="2492376"/>
            <a:ext cx="4802404" cy="3563372"/>
          </a:xfrm>
          <a:prstGeom prst="rect">
            <a:avLst/>
          </a:prstGeom>
        </p:spPr>
      </p:pic>
      <p:sp>
        <p:nvSpPr>
          <p:cNvPr id="19" name="5-point Star 18">
            <a:extLst>
              <a:ext uri="{FF2B5EF4-FFF2-40B4-BE49-F238E27FC236}">
                <a16:creationId xmlns:a16="http://schemas.microsoft.com/office/drawing/2014/main" id="{91B05266-FDF8-D24E-907F-79063632FD2D}"/>
              </a:ext>
            </a:extLst>
          </p:cNvPr>
          <p:cNvSpPr/>
          <p:nvPr/>
        </p:nvSpPr>
        <p:spPr>
          <a:xfrm>
            <a:off x="45131" y="14041"/>
            <a:ext cx="553794" cy="63731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472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8728A4F-B727-0745-B93E-3A02715E6F59}"/>
              </a:ext>
            </a:extLst>
          </p:cNvPr>
          <p:cNvSpPr>
            <a:spLocks noGrp="1"/>
          </p:cNvSpPr>
          <p:nvPr>
            <p:ph type="body" idx="1"/>
          </p:nvPr>
        </p:nvSpPr>
        <p:spPr>
          <a:xfrm>
            <a:off x="836612" y="2131363"/>
            <a:ext cx="5157787" cy="823912"/>
          </a:xfrm>
        </p:spPr>
        <p:txBody>
          <a:bodyPr/>
          <a:lstStyle/>
          <a:p>
            <a:r>
              <a:rPr lang="en-US" dirty="0"/>
              <a:t>How to improve fairness and integrity</a:t>
            </a:r>
          </a:p>
        </p:txBody>
      </p:sp>
      <p:sp>
        <p:nvSpPr>
          <p:cNvPr id="8" name="Content Placeholder 7">
            <a:extLst>
              <a:ext uri="{FF2B5EF4-FFF2-40B4-BE49-F238E27FC236}">
                <a16:creationId xmlns:a16="http://schemas.microsoft.com/office/drawing/2014/main" id="{34E373E4-0CD5-B643-831D-40A759D8E155}"/>
              </a:ext>
            </a:extLst>
          </p:cNvPr>
          <p:cNvSpPr>
            <a:spLocks noGrp="1"/>
          </p:cNvSpPr>
          <p:nvPr>
            <p:ph sz="half" idx="2"/>
          </p:nvPr>
        </p:nvSpPr>
        <p:spPr>
          <a:xfrm>
            <a:off x="836611" y="3158634"/>
            <a:ext cx="5157787" cy="3684588"/>
          </a:xfrm>
        </p:spPr>
        <p:txBody>
          <a:bodyPr>
            <a:normAutofit fontScale="77500" lnSpcReduction="20000"/>
          </a:bodyPr>
          <a:lstStyle/>
          <a:p>
            <a:r>
              <a:rPr lang="en-US" dirty="0"/>
              <a:t>Fairness</a:t>
            </a:r>
          </a:p>
          <a:p>
            <a:pPr lvl="1"/>
            <a:r>
              <a:rPr lang="en-US" dirty="0"/>
              <a:t>Every student needs to sit the online  exam in the same conditions (e.g., on campus)</a:t>
            </a:r>
          </a:p>
          <a:p>
            <a:pPr marL="0" indent="0">
              <a:buNone/>
            </a:pPr>
            <a:r>
              <a:rPr lang="en-US" dirty="0"/>
              <a:t>Integrity</a:t>
            </a:r>
          </a:p>
          <a:p>
            <a:pPr marL="0" indent="0">
              <a:buNone/>
            </a:pPr>
            <a:r>
              <a:rPr lang="en-US" dirty="0"/>
              <a:t>	avoid recall type of questions; 	apply word limits; ask for 	submission of personal artefact; 	demonstrate ownership in 	MCQs (add a part B, ask why);  	follow up with mini viva; review of 	similarity report; software with 	different levels of security</a:t>
            </a:r>
          </a:p>
          <a:p>
            <a:pPr marL="0" indent="0">
              <a:buNone/>
            </a:pPr>
            <a:r>
              <a:rPr lang="en-US" dirty="0"/>
              <a:t>	</a:t>
            </a:r>
          </a:p>
        </p:txBody>
      </p:sp>
      <p:sp>
        <p:nvSpPr>
          <p:cNvPr id="9" name="Text Placeholder 8">
            <a:extLst>
              <a:ext uri="{FF2B5EF4-FFF2-40B4-BE49-F238E27FC236}">
                <a16:creationId xmlns:a16="http://schemas.microsoft.com/office/drawing/2014/main" id="{923E0408-42ED-9A42-9484-27802E96C752}"/>
              </a:ext>
            </a:extLst>
          </p:cNvPr>
          <p:cNvSpPr>
            <a:spLocks noGrp="1"/>
          </p:cNvSpPr>
          <p:nvPr>
            <p:ph type="body" sz="quarter" idx="3"/>
          </p:nvPr>
        </p:nvSpPr>
        <p:spPr>
          <a:xfrm>
            <a:off x="6172200" y="2098677"/>
            <a:ext cx="5183188" cy="823912"/>
          </a:xfrm>
        </p:spPr>
        <p:txBody>
          <a:bodyPr/>
          <a:lstStyle/>
          <a:p>
            <a:r>
              <a:rPr lang="en-US" dirty="0"/>
              <a:t>How to improve pedagogy</a:t>
            </a:r>
          </a:p>
        </p:txBody>
      </p:sp>
      <p:sp>
        <p:nvSpPr>
          <p:cNvPr id="10" name="Content Placeholder 9">
            <a:extLst>
              <a:ext uri="{FF2B5EF4-FFF2-40B4-BE49-F238E27FC236}">
                <a16:creationId xmlns:a16="http://schemas.microsoft.com/office/drawing/2014/main" id="{386953C2-3ABD-ED4B-9121-529732D57651}"/>
              </a:ext>
            </a:extLst>
          </p:cNvPr>
          <p:cNvSpPr>
            <a:spLocks noGrp="1"/>
          </p:cNvSpPr>
          <p:nvPr>
            <p:ph sz="quarter" idx="4"/>
          </p:nvPr>
        </p:nvSpPr>
        <p:spPr>
          <a:xfrm>
            <a:off x="6172200" y="3214256"/>
            <a:ext cx="5183188" cy="3684588"/>
          </a:xfrm>
        </p:spPr>
        <p:txBody>
          <a:bodyPr>
            <a:normAutofit fontScale="77500" lnSpcReduction="20000"/>
          </a:bodyPr>
          <a:lstStyle/>
          <a:p>
            <a:r>
              <a:rPr lang="en-US" dirty="0"/>
              <a:t>Open book exams need to constructively align to the learning outcomes</a:t>
            </a:r>
          </a:p>
          <a:p>
            <a:r>
              <a:rPr lang="en-US" dirty="0"/>
              <a:t>Carefully evaluate what skills, competencies we are expecting the students to demonstrate</a:t>
            </a:r>
          </a:p>
          <a:p>
            <a:r>
              <a:rPr lang="en-US" dirty="0"/>
              <a:t>Ensure the task assesses conceptual understanding</a:t>
            </a:r>
          </a:p>
        </p:txBody>
      </p:sp>
      <p:pic>
        <p:nvPicPr>
          <p:cNvPr id="19" name="Picture 18" descr="Graphical user interface, text, application&#10;&#10;Description automatically generated">
            <a:extLst>
              <a:ext uri="{FF2B5EF4-FFF2-40B4-BE49-F238E27FC236}">
                <a16:creationId xmlns:a16="http://schemas.microsoft.com/office/drawing/2014/main" id="{E068D14D-B591-1C44-825C-B5F17603D92F}"/>
              </a:ext>
            </a:extLst>
          </p:cNvPr>
          <p:cNvPicPr>
            <a:picLocks noChangeAspect="1"/>
          </p:cNvPicPr>
          <p:nvPr/>
        </p:nvPicPr>
        <p:blipFill>
          <a:blip r:embed="rId2"/>
          <a:stretch>
            <a:fillRect/>
          </a:stretch>
        </p:blipFill>
        <p:spPr>
          <a:xfrm>
            <a:off x="836613" y="203"/>
            <a:ext cx="9471170" cy="2510430"/>
          </a:xfrm>
          <a:prstGeom prst="rect">
            <a:avLst/>
          </a:prstGeom>
        </p:spPr>
      </p:pic>
    </p:spTree>
    <p:extLst>
      <p:ext uri="{BB962C8B-B14F-4D97-AF65-F5344CB8AC3E}">
        <p14:creationId xmlns:p14="http://schemas.microsoft.com/office/powerpoint/2010/main" val="1255989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a:extLst>
              <a:ext uri="{FF2B5EF4-FFF2-40B4-BE49-F238E27FC236}">
                <a16:creationId xmlns:a16="http://schemas.microsoft.com/office/drawing/2014/main" id="{42474780-6DC3-3040-BFF3-81639D86F7B0}"/>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dirty="0">
                <a:solidFill>
                  <a:srgbClr val="FFFFFF"/>
                </a:solidFill>
                <a:latin typeface="+mj-lt"/>
                <a:ea typeface="+mj-ea"/>
                <a:cs typeface="+mj-cs"/>
              </a:rPr>
              <a:t>Mental Health post-Covid</a:t>
            </a:r>
          </a:p>
        </p:txBody>
      </p:sp>
    </p:spTree>
    <p:extLst>
      <p:ext uri="{BB962C8B-B14F-4D97-AF65-F5344CB8AC3E}">
        <p14:creationId xmlns:p14="http://schemas.microsoft.com/office/powerpoint/2010/main" val="3132251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8710-F490-8D44-AB41-C2C502C0A79E}"/>
              </a:ext>
            </a:extLst>
          </p:cNvPr>
          <p:cNvSpPr>
            <a:spLocks noGrp="1"/>
          </p:cNvSpPr>
          <p:nvPr>
            <p:ph type="title"/>
          </p:nvPr>
        </p:nvSpPr>
        <p:spPr/>
        <p:txBody>
          <a:bodyPr/>
          <a:lstStyle/>
          <a:p>
            <a:r>
              <a:rPr lang="en-US" dirty="0"/>
              <a:t>Improving </a:t>
            </a:r>
            <a:br>
              <a:rPr lang="en-US" dirty="0"/>
            </a:br>
            <a:r>
              <a:rPr lang="en-US" dirty="0"/>
              <a:t>Mental wellbeing</a:t>
            </a:r>
          </a:p>
        </p:txBody>
      </p:sp>
      <p:pic>
        <p:nvPicPr>
          <p:cNvPr id="6" name="Picture Placeholder 5" descr="A painting of a person&#10;&#10;Description automatically generated with low confidence">
            <a:extLst>
              <a:ext uri="{FF2B5EF4-FFF2-40B4-BE49-F238E27FC236}">
                <a16:creationId xmlns:a16="http://schemas.microsoft.com/office/drawing/2014/main" id="{2A1BA228-3929-8043-80A3-F8A154B0F742}"/>
              </a:ext>
            </a:extLst>
          </p:cNvPr>
          <p:cNvPicPr>
            <a:picLocks noGrp="1" noChangeAspect="1"/>
          </p:cNvPicPr>
          <p:nvPr>
            <p:ph type="pic" idx="1"/>
          </p:nvPr>
        </p:nvPicPr>
        <p:blipFill>
          <a:blip r:embed="rId2"/>
          <a:srcRect l="529" r="529"/>
          <a:stretch>
            <a:fillRect/>
          </a:stretch>
        </p:blipFill>
        <p:spPr/>
      </p:pic>
      <p:sp>
        <p:nvSpPr>
          <p:cNvPr id="4" name="Text Placeholder 3">
            <a:extLst>
              <a:ext uri="{FF2B5EF4-FFF2-40B4-BE49-F238E27FC236}">
                <a16:creationId xmlns:a16="http://schemas.microsoft.com/office/drawing/2014/main" id="{4A43442A-CCB1-9C4A-B373-0B74F5296FEA}"/>
              </a:ext>
            </a:extLst>
          </p:cNvPr>
          <p:cNvSpPr>
            <a:spLocks noGrp="1"/>
          </p:cNvSpPr>
          <p:nvPr>
            <p:ph type="body" sz="half" idx="2"/>
          </p:nvPr>
        </p:nvSpPr>
        <p:spPr/>
        <p:txBody>
          <a:bodyPr>
            <a:normAutofit fontScale="85000" lnSpcReduction="20000"/>
          </a:bodyPr>
          <a:lstStyle/>
          <a:p>
            <a:r>
              <a:rPr lang="en-US" sz="2000" dirty="0"/>
              <a:t>Address problems as soon as they show</a:t>
            </a:r>
          </a:p>
          <a:p>
            <a:r>
              <a:rPr lang="en-US" sz="2000" dirty="0"/>
              <a:t>Create more opportunity for interaction with peers and staff alike</a:t>
            </a:r>
          </a:p>
          <a:p>
            <a:r>
              <a:rPr lang="en-US" sz="2000" dirty="0"/>
              <a:t>Foster a sense of belonging</a:t>
            </a:r>
          </a:p>
          <a:p>
            <a:r>
              <a:rPr lang="en-US" sz="2000" dirty="0"/>
              <a:t>Avoid overly dense lecture content with no rationale</a:t>
            </a:r>
          </a:p>
          <a:p>
            <a:r>
              <a:rPr lang="en-US" sz="2000" dirty="0"/>
              <a:t>Ensure fairness in the assessment process</a:t>
            </a:r>
          </a:p>
          <a:p>
            <a:r>
              <a:rPr lang="en-US" sz="2000" dirty="0"/>
              <a:t>What else?</a:t>
            </a:r>
          </a:p>
          <a:p>
            <a:endParaRPr lang="en-US" sz="2000" dirty="0"/>
          </a:p>
          <a:p>
            <a:endParaRPr lang="en-US" sz="2000" dirty="0"/>
          </a:p>
          <a:p>
            <a:endParaRPr lang="en-US" sz="2000" dirty="0"/>
          </a:p>
          <a:p>
            <a:r>
              <a:rPr lang="en-US" sz="2000" dirty="0"/>
              <a:t>For an up to date overview of how students have been affected by Covid-19 see Romeo et al., 2021</a:t>
            </a:r>
          </a:p>
        </p:txBody>
      </p:sp>
      <p:sp>
        <p:nvSpPr>
          <p:cNvPr id="7" name="5-point Star 6">
            <a:extLst>
              <a:ext uri="{FF2B5EF4-FFF2-40B4-BE49-F238E27FC236}">
                <a16:creationId xmlns:a16="http://schemas.microsoft.com/office/drawing/2014/main" id="{8AB744C8-8839-1A48-AD69-5F18293FA989}"/>
              </a:ext>
            </a:extLst>
          </p:cNvPr>
          <p:cNvSpPr/>
          <p:nvPr/>
        </p:nvSpPr>
        <p:spPr>
          <a:xfrm>
            <a:off x="379411" y="194107"/>
            <a:ext cx="638897" cy="6579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69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F2974790-8852-4217-8EC5-00AD6F9A5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9AE485DA-524A-4260-9FC8-98FAACAFF5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53" name="Freeform 5">
              <a:extLst>
                <a:ext uri="{FF2B5EF4-FFF2-40B4-BE49-F238E27FC236}">
                  <a16:creationId xmlns:a16="http://schemas.microsoft.com/office/drawing/2014/main" id="{6B58B403-6C75-44AB-AE71-97BF1EB567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6">
              <a:extLst>
                <a:ext uri="{FF2B5EF4-FFF2-40B4-BE49-F238E27FC236}">
                  <a16:creationId xmlns:a16="http://schemas.microsoft.com/office/drawing/2014/main" id="{F012B86A-CF90-40CF-8B77-C382530E39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7">
              <a:extLst>
                <a:ext uri="{FF2B5EF4-FFF2-40B4-BE49-F238E27FC236}">
                  <a16:creationId xmlns:a16="http://schemas.microsoft.com/office/drawing/2014/main" id="{77EB535E-0753-4F7A-8E6A-A6BB3A3A42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8">
              <a:extLst>
                <a:ext uri="{FF2B5EF4-FFF2-40B4-BE49-F238E27FC236}">
                  <a16:creationId xmlns:a16="http://schemas.microsoft.com/office/drawing/2014/main" id="{6EA7969D-0525-4972-A406-A3ECCFB906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9">
              <a:extLst>
                <a:ext uri="{FF2B5EF4-FFF2-40B4-BE49-F238E27FC236}">
                  <a16:creationId xmlns:a16="http://schemas.microsoft.com/office/drawing/2014/main" id="{111A00F7-1251-40DA-95AA-8EB5A776D5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0">
              <a:extLst>
                <a:ext uri="{FF2B5EF4-FFF2-40B4-BE49-F238E27FC236}">
                  <a16:creationId xmlns:a16="http://schemas.microsoft.com/office/drawing/2014/main" id="{3B034E9C-0B6D-4740-B839-339A3CFE91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1">
              <a:extLst>
                <a:ext uri="{FF2B5EF4-FFF2-40B4-BE49-F238E27FC236}">
                  <a16:creationId xmlns:a16="http://schemas.microsoft.com/office/drawing/2014/main" id="{79BDE6BB-D9F6-4547-A3D5-0410D56864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2">
              <a:extLst>
                <a:ext uri="{FF2B5EF4-FFF2-40B4-BE49-F238E27FC236}">
                  <a16:creationId xmlns:a16="http://schemas.microsoft.com/office/drawing/2014/main" id="{0B171098-0659-4752-BCA7-80539A02B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3">
              <a:extLst>
                <a:ext uri="{FF2B5EF4-FFF2-40B4-BE49-F238E27FC236}">
                  <a16:creationId xmlns:a16="http://schemas.microsoft.com/office/drawing/2014/main" id="{19BB0F73-3E8F-4DB3-B047-5C5FAB474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4">
              <a:extLst>
                <a:ext uri="{FF2B5EF4-FFF2-40B4-BE49-F238E27FC236}">
                  <a16:creationId xmlns:a16="http://schemas.microsoft.com/office/drawing/2014/main" id="{11EC89ED-7CE2-455E-9D3D-4F4F088469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15">
              <a:extLst>
                <a:ext uri="{FF2B5EF4-FFF2-40B4-BE49-F238E27FC236}">
                  <a16:creationId xmlns:a16="http://schemas.microsoft.com/office/drawing/2014/main" id="{A6116FC0-48C5-47DE-BEDD-5D395F751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16">
              <a:extLst>
                <a:ext uri="{FF2B5EF4-FFF2-40B4-BE49-F238E27FC236}">
                  <a16:creationId xmlns:a16="http://schemas.microsoft.com/office/drawing/2014/main" id="{540BFDCD-3B77-492C-A402-463DDC8C77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7">
              <a:extLst>
                <a:ext uri="{FF2B5EF4-FFF2-40B4-BE49-F238E27FC236}">
                  <a16:creationId xmlns:a16="http://schemas.microsoft.com/office/drawing/2014/main" id="{602FA0AD-30A8-4863-A785-0D72E7D6ED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18">
              <a:extLst>
                <a:ext uri="{FF2B5EF4-FFF2-40B4-BE49-F238E27FC236}">
                  <a16:creationId xmlns:a16="http://schemas.microsoft.com/office/drawing/2014/main" id="{F99711A0-AA25-427D-B4CB-45817E61F4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9">
              <a:extLst>
                <a:ext uri="{FF2B5EF4-FFF2-40B4-BE49-F238E27FC236}">
                  <a16:creationId xmlns:a16="http://schemas.microsoft.com/office/drawing/2014/main" id="{E0D52CC1-593C-4216-A5D3-5839D9F72A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20">
              <a:extLst>
                <a:ext uri="{FF2B5EF4-FFF2-40B4-BE49-F238E27FC236}">
                  <a16:creationId xmlns:a16="http://schemas.microsoft.com/office/drawing/2014/main" id="{E782A25F-17DE-4DC0-A536-76DCD24A82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21">
              <a:extLst>
                <a:ext uri="{FF2B5EF4-FFF2-40B4-BE49-F238E27FC236}">
                  <a16:creationId xmlns:a16="http://schemas.microsoft.com/office/drawing/2014/main" id="{9367600B-A73C-4101-8DA7-C76EDDACF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22">
              <a:extLst>
                <a:ext uri="{FF2B5EF4-FFF2-40B4-BE49-F238E27FC236}">
                  <a16:creationId xmlns:a16="http://schemas.microsoft.com/office/drawing/2014/main" id="{F432540E-8D0F-4CC2-8F09-378A28D617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23">
              <a:extLst>
                <a:ext uri="{FF2B5EF4-FFF2-40B4-BE49-F238E27FC236}">
                  <a16:creationId xmlns:a16="http://schemas.microsoft.com/office/drawing/2014/main" id="{EAE46CBD-5B80-44B6-AA1C-75E3684D9E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24">
              <a:extLst>
                <a:ext uri="{FF2B5EF4-FFF2-40B4-BE49-F238E27FC236}">
                  <a16:creationId xmlns:a16="http://schemas.microsoft.com/office/drawing/2014/main" id="{C4B1D7D7-5EFC-42D4-A6F3-49D60C396F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25">
              <a:extLst>
                <a:ext uri="{FF2B5EF4-FFF2-40B4-BE49-F238E27FC236}">
                  <a16:creationId xmlns:a16="http://schemas.microsoft.com/office/drawing/2014/main" id="{A43C462C-E5B7-4580-8853-16A0D4F340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5" name="Rectangle 74">
            <a:extLst>
              <a:ext uri="{FF2B5EF4-FFF2-40B4-BE49-F238E27FC236}">
                <a16:creationId xmlns:a16="http://schemas.microsoft.com/office/drawing/2014/main" id="{235421DC-A006-4825-B62F-7DE8D0DEA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22">
            <a:extLst>
              <a:ext uri="{FF2B5EF4-FFF2-40B4-BE49-F238E27FC236}">
                <a16:creationId xmlns:a16="http://schemas.microsoft.com/office/drawing/2014/main" id="{6F4A2966-7C28-405D-BB02-5E542A255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58D9839-C203-4964-B486-7C0FFFDE5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A897721-3F2C-744D-BD40-ED32238263DC}"/>
              </a:ext>
            </a:extLst>
          </p:cNvPr>
          <p:cNvSpPr>
            <a:spLocks noGrp="1"/>
          </p:cNvSpPr>
          <p:nvPr>
            <p:ph sz="half" idx="2"/>
          </p:nvPr>
        </p:nvSpPr>
        <p:spPr>
          <a:xfrm>
            <a:off x="873102" y="2789239"/>
            <a:ext cx="5768442" cy="2683606"/>
          </a:xfrm>
        </p:spPr>
        <p:txBody>
          <a:bodyPr vert="horz" lIns="91440" tIns="45720" rIns="91440" bIns="45720" rtlCol="0" anchor="ctr">
            <a:normAutofit/>
          </a:bodyPr>
          <a:lstStyle/>
          <a:p>
            <a:endParaRPr lang="en-US" sz="1100" dirty="0">
              <a:solidFill>
                <a:srgbClr val="FFFFFE"/>
              </a:solidFill>
            </a:endParaRPr>
          </a:p>
          <a:p>
            <a:endParaRPr lang="en-US" sz="1100" dirty="0">
              <a:solidFill>
                <a:srgbClr val="FFFFFE"/>
              </a:solidFill>
            </a:endParaRPr>
          </a:p>
          <a:p>
            <a:endParaRPr lang="en-US" sz="1100" dirty="0">
              <a:solidFill>
                <a:srgbClr val="FFFFFE"/>
              </a:solidFill>
            </a:endParaRPr>
          </a:p>
          <a:p>
            <a:endParaRPr lang="en-US" sz="1100" dirty="0">
              <a:solidFill>
                <a:srgbClr val="FFFFFE"/>
              </a:solidFill>
            </a:endParaRPr>
          </a:p>
          <a:p>
            <a:pPr marL="0" indent="0">
              <a:buNone/>
            </a:pPr>
            <a:endParaRPr lang="en-US" sz="1100" dirty="0">
              <a:solidFill>
                <a:srgbClr val="FFFFFE"/>
              </a:solidFill>
            </a:endParaRPr>
          </a:p>
          <a:p>
            <a:endParaRPr lang="en-US" sz="1100" dirty="0">
              <a:solidFill>
                <a:srgbClr val="FFFFFE"/>
              </a:solidFill>
            </a:endParaRPr>
          </a:p>
          <a:p>
            <a:r>
              <a:rPr lang="en-US" sz="1800" dirty="0">
                <a:solidFill>
                  <a:srgbClr val="FFFFFE"/>
                </a:solidFill>
              </a:rPr>
              <a:t>https://</a:t>
            </a:r>
            <a:r>
              <a:rPr lang="en-US" sz="1800" dirty="0" err="1">
                <a:solidFill>
                  <a:srgbClr val="FFFFFE"/>
                </a:solidFill>
              </a:rPr>
              <a:t>www.mind.org.uk</a:t>
            </a:r>
            <a:r>
              <a:rPr lang="en-US" sz="1800" dirty="0">
                <a:solidFill>
                  <a:srgbClr val="FFFFFE"/>
                </a:solidFill>
              </a:rPr>
              <a:t>/information-support/coronavirus/student-mental-health-during-coronavirus/</a:t>
            </a:r>
          </a:p>
        </p:txBody>
      </p:sp>
      <p:sp>
        <p:nvSpPr>
          <p:cNvPr id="81" name="Rectangle 80">
            <a:extLst>
              <a:ext uri="{FF2B5EF4-FFF2-40B4-BE49-F238E27FC236}">
                <a16:creationId xmlns:a16="http://schemas.microsoft.com/office/drawing/2014/main" id="{3894FD15-2E33-4234-8160-FF85F03A4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557" y="0"/>
            <a:ext cx="4640799"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45" name="Picture Placeholder 5" descr="Graphical user interface&#10;&#10;Description automatically generated with low confidence">
            <a:extLst>
              <a:ext uri="{FF2B5EF4-FFF2-40B4-BE49-F238E27FC236}">
                <a16:creationId xmlns:a16="http://schemas.microsoft.com/office/drawing/2014/main" id="{AFD99B1F-BC8A-0449-9F11-48080C783A02}"/>
              </a:ext>
            </a:extLst>
          </p:cNvPr>
          <p:cNvPicPr>
            <a:picLocks noChangeAspect="1"/>
          </p:cNvPicPr>
          <p:nvPr/>
        </p:nvPicPr>
        <p:blipFill rotWithShape="1">
          <a:blip r:embed="rId2"/>
          <a:srcRect t="2458" r="1" b="1"/>
          <a:stretch/>
        </p:blipFill>
        <p:spPr>
          <a:xfrm>
            <a:off x="7866658" y="845038"/>
            <a:ext cx="4005608" cy="1900775"/>
          </a:xfrm>
          <a:prstGeom prst="rect">
            <a:avLst/>
          </a:prstGeom>
          <a:ln>
            <a:solidFill>
              <a:schemeClr val="bg1"/>
            </a:solidFill>
          </a:ln>
        </p:spPr>
      </p:pic>
      <p:pic>
        <p:nvPicPr>
          <p:cNvPr id="41" name="Content Placeholder 40" descr="A picture containing text&#10;&#10;Description automatically generated">
            <a:extLst>
              <a:ext uri="{FF2B5EF4-FFF2-40B4-BE49-F238E27FC236}">
                <a16:creationId xmlns:a16="http://schemas.microsoft.com/office/drawing/2014/main" id="{A289C9BC-7B72-E443-BF71-F7015AE80FCD}"/>
              </a:ext>
            </a:extLst>
          </p:cNvPr>
          <p:cNvPicPr>
            <a:picLocks noGrp="1" noChangeAspect="1"/>
          </p:cNvPicPr>
          <p:nvPr>
            <p:ph sz="half" idx="1"/>
          </p:nvPr>
        </p:nvPicPr>
        <p:blipFill>
          <a:blip r:embed="rId3"/>
          <a:stretch>
            <a:fillRect/>
          </a:stretch>
        </p:blipFill>
        <p:spPr>
          <a:xfrm>
            <a:off x="7828716" y="3312144"/>
            <a:ext cx="4005303" cy="2234363"/>
          </a:xfrm>
          <a:prstGeom prst="rect">
            <a:avLst/>
          </a:prstGeom>
          <a:ln>
            <a:solidFill>
              <a:schemeClr val="bg1"/>
            </a:solidFill>
          </a:ln>
        </p:spPr>
      </p:pic>
      <p:pic>
        <p:nvPicPr>
          <p:cNvPr id="43" name="Picture 42" descr="Text&#10;&#10;Description automatically generated">
            <a:extLst>
              <a:ext uri="{FF2B5EF4-FFF2-40B4-BE49-F238E27FC236}">
                <a16:creationId xmlns:a16="http://schemas.microsoft.com/office/drawing/2014/main" id="{64FE6269-CE7B-7A40-B80E-82896B07A990}"/>
              </a:ext>
            </a:extLst>
          </p:cNvPr>
          <p:cNvPicPr>
            <a:picLocks noChangeAspect="1"/>
          </p:cNvPicPr>
          <p:nvPr/>
        </p:nvPicPr>
        <p:blipFill>
          <a:blip r:embed="rId4"/>
          <a:stretch>
            <a:fillRect/>
          </a:stretch>
        </p:blipFill>
        <p:spPr>
          <a:xfrm>
            <a:off x="973121" y="1174803"/>
            <a:ext cx="5633750" cy="1707197"/>
          </a:xfrm>
          <a:prstGeom prst="rect">
            <a:avLst/>
          </a:prstGeom>
        </p:spPr>
      </p:pic>
      <p:pic>
        <p:nvPicPr>
          <p:cNvPr id="49" name="Picture 48" descr="Graphical user interface, text&#10;&#10;Description automatically generated">
            <a:extLst>
              <a:ext uri="{FF2B5EF4-FFF2-40B4-BE49-F238E27FC236}">
                <a16:creationId xmlns:a16="http://schemas.microsoft.com/office/drawing/2014/main" id="{972BFEC4-065C-D94A-AB5F-22DB0212AC1A}"/>
              </a:ext>
            </a:extLst>
          </p:cNvPr>
          <p:cNvPicPr>
            <a:picLocks noChangeAspect="1"/>
          </p:cNvPicPr>
          <p:nvPr/>
        </p:nvPicPr>
        <p:blipFill>
          <a:blip r:embed="rId5"/>
          <a:stretch>
            <a:fillRect/>
          </a:stretch>
        </p:blipFill>
        <p:spPr>
          <a:xfrm>
            <a:off x="1029951" y="3114727"/>
            <a:ext cx="5606794" cy="964610"/>
          </a:xfrm>
          <a:prstGeom prst="rect">
            <a:avLst/>
          </a:prstGeom>
        </p:spPr>
      </p:pic>
    </p:spTree>
    <p:extLst>
      <p:ext uri="{BB962C8B-B14F-4D97-AF65-F5344CB8AC3E}">
        <p14:creationId xmlns:p14="http://schemas.microsoft.com/office/powerpoint/2010/main" val="2051822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itle 4">
            <a:extLst>
              <a:ext uri="{FF2B5EF4-FFF2-40B4-BE49-F238E27FC236}">
                <a16:creationId xmlns:a16="http://schemas.microsoft.com/office/drawing/2014/main" id="{D8196B5B-F382-7B4D-88BF-ABA154DFCA8E}"/>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References</a:t>
            </a:r>
          </a:p>
        </p:txBody>
      </p:sp>
      <p:sp>
        <p:nvSpPr>
          <p:cNvPr id="6" name="Content Placeholder 5">
            <a:extLst>
              <a:ext uri="{FF2B5EF4-FFF2-40B4-BE49-F238E27FC236}">
                <a16:creationId xmlns:a16="http://schemas.microsoft.com/office/drawing/2014/main" id="{E373645E-457F-2049-A93A-BDB91913A1B6}"/>
              </a:ext>
            </a:extLst>
          </p:cNvPr>
          <p:cNvSpPr>
            <a:spLocks noGrp="1"/>
          </p:cNvSpPr>
          <p:nvPr>
            <p:ph idx="1"/>
          </p:nvPr>
        </p:nvSpPr>
        <p:spPr>
          <a:xfrm>
            <a:off x="1367624" y="2490436"/>
            <a:ext cx="10608476" cy="4215164"/>
          </a:xfrm>
        </p:spPr>
        <p:txBody>
          <a:bodyPr anchor="ctr">
            <a:noAutofit/>
          </a:bodyPr>
          <a:lstStyle/>
          <a:p>
            <a:r>
              <a:rPr lang="en-GB" sz="1600" dirty="0"/>
              <a:t>Anderson T., Rourke L., Garrison R.D.. &amp; Archer W, “Assessing teaching presence in a computer conferring system”, </a:t>
            </a:r>
            <a:r>
              <a:rPr lang="en-GB" sz="1600" i="1" dirty="0"/>
              <a:t>JALN</a:t>
            </a:r>
            <a:r>
              <a:rPr lang="en-GB" sz="1600" dirty="0"/>
              <a:t>, Volume 5, issue 2, 2001</a:t>
            </a:r>
            <a:endParaRPr lang="en-US" sz="1600" dirty="0"/>
          </a:p>
          <a:p>
            <a:r>
              <a:rPr lang="en-US" sz="1600" dirty="0" err="1"/>
              <a:t>Bawa</a:t>
            </a:r>
            <a:r>
              <a:rPr lang="en-US" sz="1600" dirty="0"/>
              <a:t> P (2016) Retention in online courses: exploring issues and solutions- A literature review. Sage Open Jan-Mar 1-11</a:t>
            </a:r>
          </a:p>
          <a:p>
            <a:pPr>
              <a:spcAft>
                <a:spcPts val="600"/>
              </a:spcAft>
            </a:pPr>
            <a:r>
              <a:rPr lang="en-US" sz="1600" dirty="0"/>
              <a:t>Battaglia AA, “Critical thinking from bioscience undergraduate students’ perspective: a mixed method research study”, EDLULEARN 17. </a:t>
            </a:r>
            <a:r>
              <a:rPr lang="en-US" sz="1600" dirty="0" err="1"/>
              <a:t>Iated</a:t>
            </a:r>
            <a:r>
              <a:rPr lang="en-US" sz="1600" dirty="0"/>
              <a:t> Digital Library. Retrieved from: </a:t>
            </a:r>
            <a:r>
              <a:rPr lang="en-US" sz="1600" dirty="0">
                <a:hlinkClick r:id="rId2"/>
              </a:rPr>
              <a:t>https://library.iated.org/view/BATTAGLIA2017CRI</a:t>
            </a:r>
            <a:endParaRPr lang="en-US" sz="1600" dirty="0"/>
          </a:p>
          <a:p>
            <a:pPr>
              <a:spcAft>
                <a:spcPts val="600"/>
              </a:spcAft>
            </a:pPr>
            <a:r>
              <a:rPr lang="en-US" sz="1600" dirty="0"/>
              <a:t>Battaglia AA, “Assessment supporting higher-order thinking skills: evaluation of the introduction of an open-book final exam in a Neuroscience module for third year undergraduate students at King’s College London” INTED 2019, 7-9 March 2019, Valencia</a:t>
            </a:r>
          </a:p>
          <a:p>
            <a:r>
              <a:rPr lang="en-US" sz="1600" dirty="0" err="1"/>
              <a:t>Durning</a:t>
            </a:r>
            <a:r>
              <a:rPr lang="en-US" sz="1600" dirty="0"/>
              <a:t> SJ, T. Dong, T. Ratcliffe, L. </a:t>
            </a:r>
            <a:r>
              <a:rPr lang="en-US" sz="1600" dirty="0" err="1"/>
              <a:t>Schuwirth</a:t>
            </a:r>
            <a:r>
              <a:rPr lang="en-US" sz="1600" dirty="0"/>
              <a:t>, A. R. </a:t>
            </a:r>
            <a:r>
              <a:rPr lang="en-US" sz="1600" dirty="0" err="1"/>
              <a:t>Artino</a:t>
            </a:r>
            <a:r>
              <a:rPr lang="en-US" sz="1600" dirty="0"/>
              <a:t>, J. R. Boulet and K. Eva, “Comparing open-book and closed-book examinations.’ </a:t>
            </a:r>
            <a:r>
              <a:rPr lang="en-US" sz="1600" i="1" dirty="0"/>
              <a:t>Academic Medicine, vol. </a:t>
            </a:r>
            <a:r>
              <a:rPr lang="en-US" sz="1600" dirty="0"/>
              <a:t>91, no.4, pp. 583–599, 2016</a:t>
            </a:r>
          </a:p>
          <a:p>
            <a:r>
              <a:rPr lang="en-GB" sz="1600" dirty="0" err="1"/>
              <a:t>Dupin</a:t>
            </a:r>
            <a:r>
              <a:rPr lang="en-GB" sz="1600" dirty="0"/>
              <a:t>-Bryant P.A. and </a:t>
            </a:r>
            <a:r>
              <a:rPr lang="en-GB" sz="1600" dirty="0" err="1"/>
              <a:t>DuCharme</a:t>
            </a:r>
            <a:r>
              <a:rPr lang="en-GB" sz="1600" dirty="0"/>
              <a:t>-Hansen B.A., “Assessing Student needs in Web-Based Distance Education”, </a:t>
            </a:r>
            <a:r>
              <a:rPr lang="en-GB" sz="1600" i="1" dirty="0"/>
              <a:t>JITDL</a:t>
            </a:r>
            <a:r>
              <a:rPr lang="en-GB" sz="1600" dirty="0"/>
              <a:t>, vol. 2, no.1, 2005</a:t>
            </a:r>
          </a:p>
          <a:p>
            <a:r>
              <a:rPr lang="en-US" sz="1600" dirty="0" err="1"/>
              <a:t>Jackel</a:t>
            </a:r>
            <a:r>
              <a:rPr lang="en-US" sz="1600" dirty="0"/>
              <a:t> B, J. Pearce, A. </a:t>
            </a:r>
            <a:r>
              <a:rPr lang="en-US" sz="1600" dirty="0" err="1"/>
              <a:t>Radloff</a:t>
            </a:r>
            <a:r>
              <a:rPr lang="en-US" sz="1600" dirty="0"/>
              <a:t> and D. Edwards, “Assessment and feedback in higher </a:t>
            </a:r>
            <a:r>
              <a:rPr lang="en-US" sz="1600" dirty="0" err="1"/>
              <a:t>eduction</a:t>
            </a:r>
            <a:r>
              <a:rPr lang="en-US" sz="1600" dirty="0"/>
              <a:t>” A review of literature for the Higher Education Academy”, ACER, 2017. Retrieved from: https://</a:t>
            </a:r>
            <a:r>
              <a:rPr lang="en-US" sz="1600" dirty="0" err="1"/>
              <a:t>www.heacademy.ac.uk</a:t>
            </a:r>
            <a:r>
              <a:rPr lang="en-US" sz="1600" dirty="0"/>
              <a:t>/system/files/hub/download/</a:t>
            </a:r>
            <a:r>
              <a:rPr lang="en-US" sz="1600" dirty="0" err="1"/>
              <a:t>acer_assessment.pdf</a:t>
            </a:r>
            <a:endParaRPr lang="en-US" sz="1600" dirty="0"/>
          </a:p>
          <a:p>
            <a:r>
              <a:rPr lang="en-US" sz="1600" dirty="0"/>
              <a:t>Krathwohl DR, “A revision of Bloom’s Taxonomy: An overview”. </a:t>
            </a:r>
            <a:r>
              <a:rPr lang="en-US" sz="1600" i="1" dirty="0"/>
              <a:t>Theory into Practice</a:t>
            </a:r>
            <a:r>
              <a:rPr lang="en-US" sz="1600" dirty="0"/>
              <a:t>, vol. 41, no. 4, pp. 212-218, 2002</a:t>
            </a:r>
          </a:p>
        </p:txBody>
      </p:sp>
    </p:spTree>
    <p:extLst>
      <p:ext uri="{BB962C8B-B14F-4D97-AF65-F5344CB8AC3E}">
        <p14:creationId xmlns:p14="http://schemas.microsoft.com/office/powerpoint/2010/main" val="3076523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1ABDD70-5DA3-6B41-8EF2-E06510BFFD44}"/>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References</a:t>
            </a:r>
          </a:p>
        </p:txBody>
      </p:sp>
      <p:sp>
        <p:nvSpPr>
          <p:cNvPr id="3" name="Content Placeholder 2">
            <a:extLst>
              <a:ext uri="{FF2B5EF4-FFF2-40B4-BE49-F238E27FC236}">
                <a16:creationId xmlns:a16="http://schemas.microsoft.com/office/drawing/2014/main" id="{C3349D61-22C8-1142-9621-227444E06734}"/>
              </a:ext>
            </a:extLst>
          </p:cNvPr>
          <p:cNvSpPr>
            <a:spLocks noGrp="1"/>
          </p:cNvSpPr>
          <p:nvPr>
            <p:ph idx="1"/>
          </p:nvPr>
        </p:nvSpPr>
        <p:spPr>
          <a:xfrm>
            <a:off x="1092050" y="2335408"/>
            <a:ext cx="10595776" cy="4672364"/>
          </a:xfrm>
        </p:spPr>
        <p:txBody>
          <a:bodyPr anchor="ctr">
            <a:normAutofit fontScale="92500" lnSpcReduction="20000"/>
          </a:bodyPr>
          <a:lstStyle/>
          <a:p>
            <a:r>
              <a:rPr lang="en-GB" sz="1600" dirty="0" err="1"/>
              <a:t>Lenning</a:t>
            </a:r>
            <a:r>
              <a:rPr lang="en-GB" sz="1600" dirty="0"/>
              <a:t> O. and </a:t>
            </a:r>
            <a:r>
              <a:rPr lang="en-GB" sz="1600" dirty="0" err="1"/>
              <a:t>Ebbers,L</a:t>
            </a:r>
            <a:r>
              <a:rPr lang="en-GB" sz="1600" dirty="0"/>
              <a:t>., “The powerful potential of learning communities: improving education for the future.” ASHE-Higher Education Report, vol.26, no 6, 1999.</a:t>
            </a:r>
          </a:p>
          <a:p>
            <a:pPr lvl="0"/>
            <a:r>
              <a:rPr lang="en-GB" sz="1600" dirty="0"/>
              <a:t>Neary M., Saunders G., </a:t>
            </a:r>
            <a:r>
              <a:rPr lang="en-GB" sz="1600" dirty="0" err="1"/>
              <a:t>Hagyard</a:t>
            </a:r>
            <a:r>
              <a:rPr lang="en-GB" sz="1600" dirty="0"/>
              <a:t> A. and </a:t>
            </a:r>
            <a:r>
              <a:rPr lang="en-GB" sz="1600" dirty="0" err="1"/>
              <a:t>Derricott</a:t>
            </a:r>
            <a:r>
              <a:rPr lang="en-GB" sz="1600" dirty="0"/>
              <a:t> D., “Student as producer: research-engaged teaching, an institutional strategy.” </a:t>
            </a:r>
            <a:r>
              <a:rPr lang="en-GB" sz="1600" i="1" dirty="0"/>
              <a:t>The Higher Education Academy</a:t>
            </a:r>
            <a:r>
              <a:rPr lang="en-GB" sz="1600" dirty="0"/>
              <a:t>, 2014</a:t>
            </a:r>
          </a:p>
          <a:p>
            <a:pPr lvl="0"/>
            <a:r>
              <a:rPr lang="en-US" sz="1600" dirty="0"/>
              <a:t>Neary, M. and Winn J., “The student as producer: reinventing the student experience in higher education” in </a:t>
            </a:r>
            <a:r>
              <a:rPr lang="en-US" sz="1600" i="1" dirty="0"/>
              <a:t>The future of higher education: policy, pedagogy and the student experience</a:t>
            </a:r>
            <a:r>
              <a:rPr lang="en-US" sz="1600" dirty="0"/>
              <a:t>. Continuum, London, pp192-210 (p201),2009.  </a:t>
            </a:r>
          </a:p>
          <a:p>
            <a:r>
              <a:rPr lang="en-US" sz="1600" dirty="0"/>
              <a:t>Norris C &amp; E Soloway ‘Schools, social learning and Socrates’ Available at: </a:t>
            </a:r>
            <a:r>
              <a:rPr lang="en-US" sz="1600" dirty="0">
                <a:hlinkClick r:id="rId2"/>
              </a:rPr>
              <a:t>https://thelearningcounsel.com/article/school-social-learning-and-socrates</a:t>
            </a:r>
            <a:endParaRPr lang="en-US" sz="1600" dirty="0"/>
          </a:p>
          <a:p>
            <a:r>
              <a:rPr lang="en-GB" sz="1600" dirty="0"/>
              <a:t>Rheingold et al., </a:t>
            </a:r>
            <a:r>
              <a:rPr lang="en-GB" sz="1600" i="1" dirty="0"/>
              <a:t>The </a:t>
            </a:r>
            <a:r>
              <a:rPr lang="en-GB" sz="1600" i="1" dirty="0" err="1"/>
              <a:t>Peeragogy</a:t>
            </a:r>
            <a:r>
              <a:rPr lang="en-GB" sz="1600" i="1" dirty="0"/>
              <a:t> Handbook</a:t>
            </a:r>
            <a:r>
              <a:rPr lang="en-GB" sz="1600" dirty="0"/>
              <a:t>, </a:t>
            </a:r>
            <a:r>
              <a:rPr lang="en-GB" sz="1600" dirty="0" err="1"/>
              <a:t>PubDomEd</a:t>
            </a:r>
            <a:r>
              <a:rPr lang="en-GB" sz="1600" dirty="0"/>
              <a:t> and Pierce Press, 2015, p. 9</a:t>
            </a:r>
            <a:endParaRPr lang="en-US" sz="1600" dirty="0"/>
          </a:p>
          <a:p>
            <a:r>
              <a:rPr lang="en-GB" sz="1600" dirty="0"/>
              <a:t>Romeo M, </a:t>
            </a:r>
            <a:r>
              <a:rPr lang="en-GB" sz="1600" dirty="0" err="1"/>
              <a:t>Yepes-Baldo</a:t>
            </a:r>
            <a:r>
              <a:rPr lang="en-GB" sz="1600" dirty="0"/>
              <a:t> M, Soria MA,  Jayme M ( 2021) Impact of the COVID-19 pandemic on HE: characterizing the psychosocial context of the positive and negative affective states using  classification and regression trees. Front. Psychol., 1 Sept 2021, </a:t>
            </a:r>
            <a:r>
              <a:rPr lang="en-GB" sz="1600" u="sng" dirty="0">
                <a:hlinkClick r:id="rId3"/>
              </a:rPr>
              <a:t>https://doi.org/10.3389/fpsyg.2021.714397</a:t>
            </a:r>
            <a:endParaRPr lang="en-GB" sz="1600" u="sng" dirty="0"/>
          </a:p>
          <a:p>
            <a:r>
              <a:rPr lang="en-GB" sz="1600" dirty="0"/>
              <a:t>Yuval Noah Harari on COVID-19's Impact on Humankind: an interview by J Corden available at </a:t>
            </a:r>
            <a:r>
              <a:rPr lang="en-GB" sz="1600" dirty="0">
                <a:hlinkClick r:id="rId4"/>
              </a:rPr>
              <a:t>https://www.youtube.com/watch?v=sRRhvwkV7L0</a:t>
            </a:r>
            <a:endParaRPr lang="en-GB" sz="1600" u="sng" dirty="0"/>
          </a:p>
          <a:p>
            <a:r>
              <a:rPr lang="en-GB" sz="1600" dirty="0"/>
              <a:t>Wang X, Liu T, Wang J &amp; Tian J (2021) Understanding Learning continuance intention: A comparison of live video learning, pre-recorded video learning and hybrid video learning in Covid-19 pandemic. International Journal of Human-Computer interaction, 1-19  Doi: 10.1080/10447318.2021.1938389</a:t>
            </a:r>
          </a:p>
          <a:p>
            <a:r>
              <a:rPr lang="en-GB" sz="1600" dirty="0"/>
              <a:t>West R.E &amp; Williams G., “I don’t think that word means what you think it means: a proposed framework for defining learning communities”, Educational Technology Research and Development, 2018, available online at </a:t>
            </a:r>
            <a:r>
              <a:rPr lang="en-GB" sz="1600" dirty="0">
                <a:hlinkClick r:id="rId5"/>
              </a:rPr>
              <a:t>https://edtechbooks.org/-hA</a:t>
            </a:r>
            <a:endParaRPr lang="en-GB" sz="1600" dirty="0"/>
          </a:p>
          <a:p>
            <a:r>
              <a:rPr lang="en-GB" sz="1600" dirty="0"/>
              <a:t>https://</a:t>
            </a:r>
            <a:r>
              <a:rPr lang="en-GB" sz="1600" dirty="0" err="1"/>
              <a:t>www.ons.gov.uk</a:t>
            </a:r>
            <a:r>
              <a:rPr lang="en-GB" sz="1600" dirty="0"/>
              <a:t>/</a:t>
            </a:r>
            <a:r>
              <a:rPr lang="en-GB" sz="1600" dirty="0" err="1"/>
              <a:t>peoplepopulationandcommunity</a:t>
            </a:r>
            <a:r>
              <a:rPr lang="en-GB" sz="1600" dirty="0"/>
              <a:t>/</a:t>
            </a:r>
            <a:r>
              <a:rPr lang="en-GB" sz="1600" dirty="0" err="1"/>
              <a:t>educationandchildcare</a:t>
            </a:r>
            <a:r>
              <a:rPr lang="en-GB" sz="1600" dirty="0"/>
              <a:t>/articles/coronavirusandtheimpactonstudentsinhighereducationinenglandseptembertodecember2020/2020-12-21</a:t>
            </a:r>
          </a:p>
          <a:p>
            <a:pPr marL="0" indent="0">
              <a:buNone/>
            </a:pPr>
            <a:endParaRPr lang="en-US" sz="1000" dirty="0"/>
          </a:p>
        </p:txBody>
      </p:sp>
    </p:spTree>
    <p:extLst>
      <p:ext uri="{BB962C8B-B14F-4D97-AF65-F5344CB8AC3E}">
        <p14:creationId xmlns:p14="http://schemas.microsoft.com/office/powerpoint/2010/main" val="2646051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038B7B1-2948-BD4D-B226-237A28331054}"/>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3100" kern="1200">
                <a:solidFill>
                  <a:srgbClr val="FFFFFF"/>
                </a:solidFill>
                <a:latin typeface="+mj-lt"/>
                <a:ea typeface="+mj-ea"/>
                <a:cs typeface="+mj-cs"/>
              </a:rPr>
              <a:t>THANK YOU!</a:t>
            </a:r>
            <a:br>
              <a:rPr lang="en-US" sz="3100" kern="1200">
                <a:solidFill>
                  <a:srgbClr val="FFFFFF"/>
                </a:solidFill>
                <a:latin typeface="+mj-lt"/>
                <a:ea typeface="+mj-ea"/>
                <a:cs typeface="+mj-cs"/>
              </a:rPr>
            </a:br>
            <a:br>
              <a:rPr lang="en-US" sz="3100" kern="1200">
                <a:solidFill>
                  <a:srgbClr val="FFFFFF"/>
                </a:solidFill>
                <a:latin typeface="+mj-lt"/>
                <a:ea typeface="+mj-ea"/>
                <a:cs typeface="+mj-cs"/>
              </a:rPr>
            </a:br>
            <a:r>
              <a:rPr lang="en-US" sz="3100" kern="1200">
                <a:solidFill>
                  <a:srgbClr val="FFFFFF"/>
                </a:solidFill>
                <a:latin typeface="+mj-lt"/>
                <a:ea typeface="+mj-ea"/>
                <a:cs typeface="+mj-cs"/>
              </a:rPr>
              <a:t>Please email me your ideas or questions at:</a:t>
            </a:r>
            <a:br>
              <a:rPr lang="en-US" sz="3100" kern="1200">
                <a:solidFill>
                  <a:srgbClr val="FFFFFF"/>
                </a:solidFill>
                <a:latin typeface="+mj-lt"/>
                <a:ea typeface="+mj-ea"/>
                <a:cs typeface="+mj-cs"/>
              </a:rPr>
            </a:br>
            <a:br>
              <a:rPr lang="en-US" sz="3100" kern="1200">
                <a:solidFill>
                  <a:srgbClr val="FFFFFF"/>
                </a:solidFill>
                <a:latin typeface="+mj-lt"/>
                <a:ea typeface="+mj-ea"/>
                <a:cs typeface="+mj-cs"/>
              </a:rPr>
            </a:br>
            <a:r>
              <a:rPr lang="en-US" sz="3100" kern="1200">
                <a:solidFill>
                  <a:srgbClr val="FFFFFF"/>
                </a:solidFill>
                <a:latin typeface="+mj-lt"/>
                <a:ea typeface="+mj-ea"/>
                <a:cs typeface="+mj-cs"/>
              </a:rPr>
              <a:t>anna.battaglia@kcl.ac.uk</a:t>
            </a:r>
            <a:br>
              <a:rPr lang="en-US" sz="3100" kern="1200">
                <a:solidFill>
                  <a:srgbClr val="FFFFFF"/>
                </a:solidFill>
                <a:latin typeface="+mj-lt"/>
                <a:ea typeface="+mj-ea"/>
                <a:cs typeface="+mj-cs"/>
              </a:rPr>
            </a:br>
            <a:endParaRPr lang="en-US" sz="3100" kern="1200">
              <a:solidFill>
                <a:srgbClr val="FFFFFF"/>
              </a:solidFill>
              <a:latin typeface="+mj-lt"/>
              <a:ea typeface="+mj-ea"/>
              <a:cs typeface="+mj-cs"/>
            </a:endParaRPr>
          </a:p>
        </p:txBody>
      </p:sp>
    </p:spTree>
    <p:extLst>
      <p:ext uri="{BB962C8B-B14F-4D97-AF65-F5344CB8AC3E}">
        <p14:creationId xmlns:p14="http://schemas.microsoft.com/office/powerpoint/2010/main" val="239140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Content Placeholder 4">
            <a:extLst>
              <a:ext uri="{FF2B5EF4-FFF2-40B4-BE49-F238E27FC236}">
                <a16:creationId xmlns:a16="http://schemas.microsoft.com/office/drawing/2014/main" id="{2B1C16C3-BD25-E846-8968-F4426C35220B}"/>
              </a:ext>
            </a:extLst>
          </p:cNvPr>
          <p:cNvSpPr>
            <a:spLocks noGrp="1"/>
          </p:cNvSpPr>
          <p:nvPr>
            <p:ph idx="4294967295"/>
          </p:nvPr>
        </p:nvSpPr>
        <p:spPr>
          <a:xfrm>
            <a:off x="5221862" y="1719618"/>
            <a:ext cx="5948831" cy="4334629"/>
          </a:xfrm>
        </p:spPr>
        <p:txBody>
          <a:bodyPr vert="horz" lIns="91440" tIns="45720" rIns="91440" bIns="45720" rtlCol="0" anchor="ctr">
            <a:normAutofit/>
          </a:bodyPr>
          <a:lstStyle/>
          <a:p>
            <a:r>
              <a:rPr lang="en-US" sz="2200">
                <a:solidFill>
                  <a:srgbClr val="FEFFFF"/>
                </a:solidFill>
              </a:rPr>
              <a:t>I would like to discuss with colleagues about the impact that the Covid-19 pandemic has had on our students (e.g., from an educational perspective and from a well-being one). Many aspects of what HE used to be, have been forcefully changed under the pressure of the current pandemic. Institutions were diversely ready for changing the way their students were taught and assessed. The perception is that there is no going back. The talk/discussion will be around lessons learnt, what can be kept and what we can get rid of.</a:t>
            </a:r>
          </a:p>
          <a:p>
            <a:endParaRPr lang="en-US" sz="2200">
              <a:solidFill>
                <a:srgbClr val="FEFFFF"/>
              </a:solidFill>
            </a:endParaRPr>
          </a:p>
        </p:txBody>
      </p:sp>
    </p:spTree>
    <p:extLst>
      <p:ext uri="{BB962C8B-B14F-4D97-AF65-F5344CB8AC3E}">
        <p14:creationId xmlns:p14="http://schemas.microsoft.com/office/powerpoint/2010/main" val="261243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E0DC0F3-E144-463E-88B2-409384AEE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a16="http://schemas.microsoft.com/office/drawing/2014/main" id="{13A8998A-DE1B-4FAE-820A-8A8B3A7B2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3"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39EBA89E-988C-457C-8BDF-3AAB4D9C5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4"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F7F6B76E-48DD-46FC-A900-366468BBE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142" y="638342"/>
            <a:ext cx="5435054" cy="5257799"/>
          </a:xfrm>
          <a:prstGeom prst="rect">
            <a:avLst/>
          </a:prstGeom>
          <a:solidFill>
            <a:srgbClr val="FE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DE534AD-4EE6-D34D-82E8-23C9AB93A7A5}"/>
              </a:ext>
            </a:extLst>
          </p:cNvPr>
          <p:cNvPicPr>
            <a:picLocks noChangeAspect="1"/>
          </p:cNvPicPr>
          <p:nvPr/>
        </p:nvPicPr>
        <p:blipFill>
          <a:blip r:embed="rId2"/>
          <a:stretch>
            <a:fillRect/>
          </a:stretch>
        </p:blipFill>
        <p:spPr>
          <a:xfrm>
            <a:off x="801847" y="1349311"/>
            <a:ext cx="5130396" cy="1282599"/>
          </a:xfrm>
          <a:prstGeom prst="rect">
            <a:avLst/>
          </a:prstGeom>
        </p:spPr>
      </p:pic>
      <p:pic>
        <p:nvPicPr>
          <p:cNvPr id="8" name="Content Placeholder 7">
            <a:extLst>
              <a:ext uri="{FF2B5EF4-FFF2-40B4-BE49-F238E27FC236}">
                <a16:creationId xmlns:a16="http://schemas.microsoft.com/office/drawing/2014/main" id="{18A20F25-65B1-B649-AB60-3078869E947C}"/>
              </a:ext>
            </a:extLst>
          </p:cNvPr>
          <p:cNvPicPr>
            <a:picLocks noGrp="1" noChangeAspect="1"/>
          </p:cNvPicPr>
          <p:nvPr>
            <p:ph sz="half" idx="2"/>
          </p:nvPr>
        </p:nvPicPr>
        <p:blipFill>
          <a:blip r:embed="rId3"/>
          <a:stretch>
            <a:fillRect/>
          </a:stretch>
        </p:blipFill>
        <p:spPr>
          <a:xfrm>
            <a:off x="1563395" y="3342688"/>
            <a:ext cx="3607299" cy="2400494"/>
          </a:xfrm>
          <a:prstGeom prst="rect">
            <a:avLst/>
          </a:prstGeom>
        </p:spPr>
      </p:pic>
      <p:sp>
        <p:nvSpPr>
          <p:cNvPr id="25" name="Rectangle 8">
            <a:extLst>
              <a:ext uri="{FF2B5EF4-FFF2-40B4-BE49-F238E27FC236}">
                <a16:creationId xmlns:a16="http://schemas.microsoft.com/office/drawing/2014/main" id="{313DBE6E-A8BE-42BD-A187-65E0DDA0D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66816" y="1357618"/>
            <a:ext cx="518205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2FD49CF-E828-5541-A0EC-56A7857ED8DE}"/>
              </a:ext>
            </a:extLst>
          </p:cNvPr>
          <p:cNvSpPr>
            <a:spLocks noGrp="1"/>
          </p:cNvSpPr>
          <p:nvPr>
            <p:ph type="title"/>
          </p:nvPr>
        </p:nvSpPr>
        <p:spPr>
          <a:xfrm>
            <a:off x="6697928" y="1702959"/>
            <a:ext cx="4558191" cy="1283186"/>
          </a:xfrm>
        </p:spPr>
        <p:txBody>
          <a:bodyPr vert="horz" lIns="91440" tIns="45720" rIns="91440" bIns="45720" rtlCol="0" anchor="ctr">
            <a:normAutofit/>
          </a:bodyPr>
          <a:lstStyle/>
          <a:p>
            <a:r>
              <a:rPr lang="en-US" sz="3600" dirty="0">
                <a:solidFill>
                  <a:srgbClr val="FEFFFF"/>
                </a:solidFill>
              </a:rPr>
              <a:t>Points of discussion</a:t>
            </a:r>
          </a:p>
        </p:txBody>
      </p:sp>
      <p:sp>
        <p:nvSpPr>
          <p:cNvPr id="14" name="Content Placeholder 13">
            <a:extLst>
              <a:ext uri="{FF2B5EF4-FFF2-40B4-BE49-F238E27FC236}">
                <a16:creationId xmlns:a16="http://schemas.microsoft.com/office/drawing/2014/main" id="{2D13A954-1F6B-46AB-A29F-93AEA331EAD6}"/>
              </a:ext>
            </a:extLst>
          </p:cNvPr>
          <p:cNvSpPr>
            <a:spLocks noGrp="1"/>
          </p:cNvSpPr>
          <p:nvPr>
            <p:ph sz="half" idx="1"/>
          </p:nvPr>
        </p:nvSpPr>
        <p:spPr>
          <a:xfrm>
            <a:off x="6691056" y="3234881"/>
            <a:ext cx="4558191" cy="2819365"/>
          </a:xfrm>
        </p:spPr>
        <p:txBody>
          <a:bodyPr vert="horz" lIns="91440" tIns="45720" rIns="91440" bIns="45720" rtlCol="0" anchor="t">
            <a:normAutofit/>
          </a:bodyPr>
          <a:lstStyle/>
          <a:p>
            <a:r>
              <a:rPr lang="en-US" sz="2400" dirty="0">
                <a:solidFill>
                  <a:srgbClr val="FEFFFF"/>
                </a:solidFill>
              </a:rPr>
              <a:t>The lecturer’s role </a:t>
            </a:r>
          </a:p>
          <a:p>
            <a:r>
              <a:rPr lang="en-US" sz="2400" dirty="0">
                <a:solidFill>
                  <a:srgbClr val="FEFFFF"/>
                </a:solidFill>
              </a:rPr>
              <a:t>How to foster a sense of community and belonging</a:t>
            </a:r>
          </a:p>
          <a:p>
            <a:r>
              <a:rPr lang="en-US" sz="2400" dirty="0">
                <a:solidFill>
                  <a:srgbClr val="FEFFFF"/>
                </a:solidFill>
              </a:rPr>
              <a:t>How to assess post-Covid</a:t>
            </a:r>
          </a:p>
          <a:p>
            <a:r>
              <a:rPr lang="en-US" sz="2400" dirty="0">
                <a:solidFill>
                  <a:srgbClr val="FEFFFF"/>
                </a:solidFill>
              </a:rPr>
              <a:t>How to improve mental wellbeing</a:t>
            </a:r>
          </a:p>
          <a:p>
            <a:endParaRPr lang="en-US" sz="2400" dirty="0">
              <a:solidFill>
                <a:srgbClr val="FEFFFF"/>
              </a:solidFill>
            </a:endParaRPr>
          </a:p>
          <a:p>
            <a:endParaRPr lang="en-US" sz="2400" dirty="0">
              <a:solidFill>
                <a:srgbClr val="FEFFFF"/>
              </a:solidFill>
            </a:endParaRPr>
          </a:p>
        </p:txBody>
      </p:sp>
    </p:spTree>
    <p:extLst>
      <p:ext uri="{BB962C8B-B14F-4D97-AF65-F5344CB8AC3E}">
        <p14:creationId xmlns:p14="http://schemas.microsoft.com/office/powerpoint/2010/main" val="3902717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Plato and Socrates&#10;">
            <a:extLst>
              <a:ext uri="{FF2B5EF4-FFF2-40B4-BE49-F238E27FC236}">
                <a16:creationId xmlns:a16="http://schemas.microsoft.com/office/drawing/2014/main" id="{26EB9994-7834-0640-B300-ACC4D888A2BE}"/>
              </a:ext>
            </a:extLst>
          </p:cNvPr>
          <p:cNvPicPr>
            <a:picLocks noGrp="1" noChangeAspect="1"/>
          </p:cNvPicPr>
          <p:nvPr>
            <p:ph type="pic" idx="1"/>
          </p:nvPr>
        </p:nvPicPr>
        <p:blipFill rotWithShape="1">
          <a:blip r:embed="rId2"/>
          <a:srcRect l="12000" r="-1" b="-1"/>
          <a:stretch/>
        </p:blipFill>
        <p:spPr>
          <a:xfrm>
            <a:off x="-1" y="10"/>
            <a:ext cx="12192000" cy="6857990"/>
          </a:xfrm>
          <a:prstGeom prst="rect">
            <a:avLst/>
          </a:prstGeom>
        </p:spPr>
      </p:pic>
      <p:sp>
        <p:nvSpPr>
          <p:cNvPr id="1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5" name="Title 4">
            <a:extLst>
              <a:ext uri="{FF2B5EF4-FFF2-40B4-BE49-F238E27FC236}">
                <a16:creationId xmlns:a16="http://schemas.microsoft.com/office/drawing/2014/main" id="{401596FC-DC0C-7540-81E4-8808B33B9211}"/>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a:t>Teaching as a social activity</a:t>
            </a:r>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53F380D4-8D3A-524A-A5B0-11F65069789E}"/>
              </a:ext>
            </a:extLst>
          </p:cNvPr>
          <p:cNvSpPr>
            <a:spLocks noGrp="1"/>
          </p:cNvSpPr>
          <p:nvPr>
            <p:ph type="body" sz="half" idx="2"/>
          </p:nvPr>
        </p:nvSpPr>
        <p:spPr>
          <a:xfrm>
            <a:off x="525516" y="3417573"/>
            <a:ext cx="4593021" cy="2619839"/>
          </a:xfrm>
        </p:spPr>
        <p:txBody>
          <a:bodyPr vert="horz" lIns="91440" tIns="45720" rIns="91440" bIns="45720" rtlCol="0" anchor="ctr">
            <a:normAutofit/>
          </a:bodyPr>
          <a:lstStyle/>
          <a:p>
            <a:r>
              <a:rPr lang="en-US" sz="2000" dirty="0"/>
              <a:t>I believe with Plato, Socrates, and more recently John Dewey, that teaching is a social activity and the new ways of teaching have often challenged this basic tenet of pedagogy. </a:t>
            </a:r>
          </a:p>
        </p:txBody>
      </p:sp>
    </p:spTree>
    <p:extLst>
      <p:ext uri="{BB962C8B-B14F-4D97-AF65-F5344CB8AC3E}">
        <p14:creationId xmlns:p14="http://schemas.microsoft.com/office/powerpoint/2010/main" val="4152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73D39-450F-5449-874A-BB4FFB750732}"/>
              </a:ext>
            </a:extLst>
          </p:cNvPr>
          <p:cNvSpPr>
            <a:spLocks noGrp="1"/>
          </p:cNvSpPr>
          <p:nvPr>
            <p:ph type="title"/>
          </p:nvPr>
        </p:nvSpPr>
        <p:spPr/>
        <p:txBody>
          <a:bodyPr/>
          <a:lstStyle/>
          <a:p>
            <a:r>
              <a:rPr lang="en-US" dirty="0"/>
              <a:t>Teaching as a social activity</a:t>
            </a:r>
          </a:p>
        </p:txBody>
      </p:sp>
      <p:graphicFrame>
        <p:nvGraphicFramePr>
          <p:cNvPr id="9" name="Content Placeholder 4">
            <a:extLst>
              <a:ext uri="{FF2B5EF4-FFF2-40B4-BE49-F238E27FC236}">
                <a16:creationId xmlns:a16="http://schemas.microsoft.com/office/drawing/2014/main" id="{0E2C6029-D00E-4F6D-B54F-06E1EF639461}"/>
              </a:ext>
            </a:extLst>
          </p:cNvPr>
          <p:cNvGraphicFramePr>
            <a:graphicFrameLocks noGrp="1"/>
          </p:cNvGraphicFramePr>
          <p:nvPr>
            <p:ph sz="half" idx="1"/>
            <p:extLst>
              <p:ext uri="{D42A27DB-BD31-4B8C-83A1-F6EECF244321}">
                <p14:modId xmlns:p14="http://schemas.microsoft.com/office/powerpoint/2010/main" val="3661403491"/>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6CC7C686-B349-C14E-862D-CF05230998EE}"/>
              </a:ext>
            </a:extLst>
          </p:cNvPr>
          <p:cNvSpPr>
            <a:spLocks noGrp="1"/>
          </p:cNvSpPr>
          <p:nvPr>
            <p:ph sz="half" idx="2"/>
          </p:nvPr>
        </p:nvSpPr>
        <p:spPr/>
        <p:txBody>
          <a:bodyPr>
            <a:normAutofit fontScale="70000" lnSpcReduction="20000"/>
          </a:bodyPr>
          <a:lstStyle/>
          <a:p>
            <a:r>
              <a:rPr lang="en-GB" dirty="0"/>
              <a:t>The risk of distance ‘learning’: the belief that as subject material can be downloaded this is sufficient for </a:t>
            </a:r>
            <a:r>
              <a:rPr lang="en-GB" dirty="0" err="1"/>
              <a:t>learning..a</a:t>
            </a:r>
            <a:r>
              <a:rPr lang="en-GB" dirty="0"/>
              <a:t> conception of knowledge as something which can be transferred through videos, recordings into the head of someone else anytime one wants.</a:t>
            </a:r>
          </a:p>
          <a:p>
            <a:endParaRPr lang="en-GB" dirty="0"/>
          </a:p>
          <a:p>
            <a:endParaRPr lang="en-GB" dirty="0"/>
          </a:p>
          <a:p>
            <a:endParaRPr lang="en-GB" dirty="0"/>
          </a:p>
          <a:p>
            <a:endParaRPr lang="en-GB" dirty="0"/>
          </a:p>
          <a:p>
            <a:r>
              <a:rPr lang="en-GB" dirty="0">
                <a:latin typeface="Calibri" panose="020F0502020204030204" pitchFamily="34" charset="0"/>
                <a:cs typeface="Calibri" panose="020F0502020204030204" pitchFamily="34" charset="0"/>
              </a:rPr>
              <a:t>Philosopher Yuval Harari bemoaned the loss of interaction between students taking classes on Zoom. “When I went to university,” he reminisced, “the most interesting and important things happened in the breaks [between lectures].”</a:t>
            </a:r>
            <a:endParaRPr lang="en-US" dirty="0">
              <a:latin typeface="Calibri" panose="020F0502020204030204" pitchFamily="34" charset="0"/>
              <a:cs typeface="Calibri" panose="020F0502020204030204" pitchFamily="34" charset="0"/>
            </a:endParaRPr>
          </a:p>
          <a:p>
            <a:endParaRPr lang="en-US" dirty="0"/>
          </a:p>
        </p:txBody>
      </p:sp>
      <p:pic>
        <p:nvPicPr>
          <p:cNvPr id="7" name="Picture 6" descr="A person in a suit looking at his phone&#10;&#10;Description automatically generated with low confidence">
            <a:extLst>
              <a:ext uri="{FF2B5EF4-FFF2-40B4-BE49-F238E27FC236}">
                <a16:creationId xmlns:a16="http://schemas.microsoft.com/office/drawing/2014/main" id="{2CD36703-71A8-BC4A-935E-186E3968F3BF}"/>
              </a:ext>
            </a:extLst>
          </p:cNvPr>
          <p:cNvPicPr>
            <a:picLocks noChangeAspect="1"/>
          </p:cNvPicPr>
          <p:nvPr/>
        </p:nvPicPr>
        <p:blipFill>
          <a:blip r:embed="rId7"/>
          <a:stretch>
            <a:fillRect/>
          </a:stretch>
        </p:blipFill>
        <p:spPr>
          <a:xfrm>
            <a:off x="7715924" y="3361871"/>
            <a:ext cx="2094151" cy="1033298"/>
          </a:xfrm>
          <a:prstGeom prst="rect">
            <a:avLst/>
          </a:prstGeom>
        </p:spPr>
      </p:pic>
    </p:spTree>
    <p:extLst>
      <p:ext uri="{BB962C8B-B14F-4D97-AF65-F5344CB8AC3E}">
        <p14:creationId xmlns:p14="http://schemas.microsoft.com/office/powerpoint/2010/main" val="203193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sitting at tables with laptops&#10;&#10;Description automatically generated with medium confidence">
            <a:extLst>
              <a:ext uri="{FF2B5EF4-FFF2-40B4-BE49-F238E27FC236}">
                <a16:creationId xmlns:a16="http://schemas.microsoft.com/office/drawing/2014/main" id="{1F1DDF01-9DC4-3C47-B382-2EBD44D411F3}"/>
              </a:ext>
            </a:extLst>
          </p:cNvPr>
          <p:cNvPicPr>
            <a:picLocks noChangeAspect="1"/>
          </p:cNvPicPr>
          <p:nvPr/>
        </p:nvPicPr>
        <p:blipFill rotWithShape="1">
          <a:blip r:embed="rId2"/>
          <a:srcRect l="17579" r="12621"/>
          <a:stretch/>
        </p:blipFill>
        <p:spPr>
          <a:xfrm>
            <a:off x="196730" y="165419"/>
            <a:ext cx="5806505" cy="3181935"/>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C07A4CFD-0F00-CD41-BBCD-4B815BC0AD61}"/>
              </a:ext>
            </a:extLst>
          </p:cNvPr>
          <p:cNvPicPr>
            <a:picLocks noChangeAspect="1"/>
          </p:cNvPicPr>
          <p:nvPr/>
        </p:nvPicPr>
        <p:blipFill rotWithShape="1">
          <a:blip r:embed="rId3"/>
          <a:srcRect t="4860" r="2" b="2"/>
          <a:stretch/>
        </p:blipFill>
        <p:spPr>
          <a:xfrm>
            <a:off x="6188766" y="165419"/>
            <a:ext cx="2822342" cy="3181935"/>
          </a:xfrm>
          <a:prstGeom prst="rect">
            <a:avLst/>
          </a:prstGeom>
        </p:spPr>
      </p:pic>
      <p:pic>
        <p:nvPicPr>
          <p:cNvPr id="5" name="Picture 4" descr="A picture containing text, fabric&#10;&#10;Description automatically generated">
            <a:extLst>
              <a:ext uri="{FF2B5EF4-FFF2-40B4-BE49-F238E27FC236}">
                <a16:creationId xmlns:a16="http://schemas.microsoft.com/office/drawing/2014/main" id="{009E1EC7-CD0B-8040-B11D-B4D9DC2047D6}"/>
              </a:ext>
            </a:extLst>
          </p:cNvPr>
          <p:cNvPicPr>
            <a:picLocks noChangeAspect="1"/>
          </p:cNvPicPr>
          <p:nvPr/>
        </p:nvPicPr>
        <p:blipFill rotWithShape="1">
          <a:blip r:embed="rId4"/>
          <a:srcRect l="19318" r="8326" b="-2"/>
          <a:stretch/>
        </p:blipFill>
        <p:spPr>
          <a:xfrm>
            <a:off x="9181834" y="165419"/>
            <a:ext cx="2851140" cy="3181935"/>
          </a:xfrm>
          <a:prstGeom prst="rect">
            <a:avLst/>
          </a:prstGeom>
        </p:spPr>
      </p:pic>
      <p:pic>
        <p:nvPicPr>
          <p:cNvPr id="3" name="Picture 2" descr="A group of people sitting in a room&#10;&#10;Description automatically generated with medium confidence">
            <a:extLst>
              <a:ext uri="{FF2B5EF4-FFF2-40B4-BE49-F238E27FC236}">
                <a16:creationId xmlns:a16="http://schemas.microsoft.com/office/drawing/2014/main" id="{DF29B0F3-A15B-4447-8616-09E12CC63F33}"/>
              </a:ext>
            </a:extLst>
          </p:cNvPr>
          <p:cNvPicPr>
            <a:picLocks noChangeAspect="1"/>
          </p:cNvPicPr>
          <p:nvPr/>
        </p:nvPicPr>
        <p:blipFill rotWithShape="1">
          <a:blip r:embed="rId5"/>
          <a:srcRect t="26181" r="-2" b="-2"/>
          <a:stretch/>
        </p:blipFill>
        <p:spPr>
          <a:xfrm>
            <a:off x="191087" y="3515901"/>
            <a:ext cx="5806505" cy="2796836"/>
          </a:xfrm>
          <a:prstGeom prst="rect">
            <a:avLst/>
          </a:prstGeom>
        </p:spPr>
      </p:pic>
      <p:pic>
        <p:nvPicPr>
          <p:cNvPr id="11" name="Picture 10" descr="A picture containing several&#10;&#10;Description automatically generated">
            <a:extLst>
              <a:ext uri="{FF2B5EF4-FFF2-40B4-BE49-F238E27FC236}">
                <a16:creationId xmlns:a16="http://schemas.microsoft.com/office/drawing/2014/main" id="{99B4F157-9C9C-324F-B020-FF6D90792CB5}"/>
              </a:ext>
            </a:extLst>
          </p:cNvPr>
          <p:cNvPicPr>
            <a:picLocks noChangeAspect="1"/>
          </p:cNvPicPr>
          <p:nvPr/>
        </p:nvPicPr>
        <p:blipFill rotWithShape="1">
          <a:blip r:embed="rId6"/>
          <a:srcRect t="24275" r="-3" b="6851"/>
          <a:stretch/>
        </p:blipFill>
        <p:spPr>
          <a:xfrm>
            <a:off x="6194411" y="3510646"/>
            <a:ext cx="2822342" cy="2796836"/>
          </a:xfrm>
          <a:prstGeom prst="rect">
            <a:avLst/>
          </a:prstGeom>
        </p:spPr>
      </p:pic>
      <p:pic>
        <p:nvPicPr>
          <p:cNvPr id="15" name="Picture 14" descr="A painting of a group of people&#10;&#10;Description automatically generated with low confidence">
            <a:extLst>
              <a:ext uri="{FF2B5EF4-FFF2-40B4-BE49-F238E27FC236}">
                <a16:creationId xmlns:a16="http://schemas.microsoft.com/office/drawing/2014/main" id="{5203A761-501D-3546-8CB1-7DD2038783BF}"/>
              </a:ext>
            </a:extLst>
          </p:cNvPr>
          <p:cNvPicPr>
            <a:picLocks noChangeAspect="1"/>
          </p:cNvPicPr>
          <p:nvPr/>
        </p:nvPicPr>
        <p:blipFill rotWithShape="1">
          <a:blip r:embed="rId7"/>
          <a:srcRect l="35080" r="20576" b="1"/>
          <a:stretch/>
        </p:blipFill>
        <p:spPr>
          <a:xfrm>
            <a:off x="9187479" y="3510646"/>
            <a:ext cx="2851140" cy="2796836"/>
          </a:xfrm>
          <a:prstGeom prst="rect">
            <a:avLst/>
          </a:prstGeom>
        </p:spPr>
      </p:pic>
    </p:spTree>
    <p:extLst>
      <p:ext uri="{BB962C8B-B14F-4D97-AF65-F5344CB8AC3E}">
        <p14:creationId xmlns:p14="http://schemas.microsoft.com/office/powerpoint/2010/main" val="204209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10;&#10;Description automatically generated">
            <a:extLst>
              <a:ext uri="{FF2B5EF4-FFF2-40B4-BE49-F238E27FC236}">
                <a16:creationId xmlns:a16="http://schemas.microsoft.com/office/drawing/2014/main" id="{E6502A48-3318-324B-B220-F1CF795364F0}"/>
              </a:ext>
            </a:extLst>
          </p:cNvPr>
          <p:cNvPicPr>
            <a:picLocks noChangeAspect="1"/>
          </p:cNvPicPr>
          <p:nvPr/>
        </p:nvPicPr>
        <p:blipFill>
          <a:blip r:embed="rId2"/>
          <a:stretch>
            <a:fillRect/>
          </a:stretch>
        </p:blipFill>
        <p:spPr>
          <a:xfrm>
            <a:off x="0" y="591207"/>
            <a:ext cx="12192000" cy="5675586"/>
          </a:xfrm>
          <a:prstGeom prst="rect">
            <a:avLst/>
          </a:prstGeom>
        </p:spPr>
      </p:pic>
    </p:spTree>
    <p:extLst>
      <p:ext uri="{BB962C8B-B14F-4D97-AF65-F5344CB8AC3E}">
        <p14:creationId xmlns:p14="http://schemas.microsoft.com/office/powerpoint/2010/main" val="38270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B2A1-69FC-794E-9AE8-71471D890B09}"/>
              </a:ext>
            </a:extLst>
          </p:cNvPr>
          <p:cNvSpPr>
            <a:spLocks noGrp="1"/>
          </p:cNvSpPr>
          <p:nvPr>
            <p:ph type="title"/>
          </p:nvPr>
        </p:nvSpPr>
        <p:spPr>
          <a:xfrm>
            <a:off x="839788" y="166687"/>
            <a:ext cx="3932238" cy="1600200"/>
          </a:xfrm>
        </p:spPr>
        <p:txBody>
          <a:bodyPr/>
          <a:lstStyle/>
          <a:p>
            <a:r>
              <a:rPr lang="en-US"/>
              <a:t>The lecturer’s role</a:t>
            </a:r>
            <a:endParaRPr lang="en-US" dirty="0"/>
          </a:p>
        </p:txBody>
      </p:sp>
      <p:sp>
        <p:nvSpPr>
          <p:cNvPr id="4" name="Text Placeholder 3">
            <a:extLst>
              <a:ext uri="{FF2B5EF4-FFF2-40B4-BE49-F238E27FC236}">
                <a16:creationId xmlns:a16="http://schemas.microsoft.com/office/drawing/2014/main" id="{A09D386D-B1C1-8943-BE64-01ECF41D6DC6}"/>
              </a:ext>
            </a:extLst>
          </p:cNvPr>
          <p:cNvSpPr>
            <a:spLocks noGrp="1"/>
          </p:cNvSpPr>
          <p:nvPr>
            <p:ph type="body" sz="half" idx="2"/>
          </p:nvPr>
        </p:nvSpPr>
        <p:spPr>
          <a:xfrm>
            <a:off x="836612" y="1923642"/>
            <a:ext cx="4061959" cy="4397783"/>
          </a:xfrm>
        </p:spPr>
        <p:txBody>
          <a:bodyPr>
            <a:normAutofit fontScale="55000" lnSpcReduction="20000"/>
          </a:bodyPr>
          <a:lstStyle/>
          <a:p>
            <a:r>
              <a:rPr lang="en-US" sz="3200"/>
              <a:t>The lecture was ailing before Covid</a:t>
            </a:r>
          </a:p>
          <a:p>
            <a:r>
              <a:rPr lang="en-US" sz="3200"/>
              <a:t>Lecture theatres are on the way out</a:t>
            </a:r>
          </a:p>
          <a:p>
            <a:r>
              <a:rPr lang="en-US" sz="3200"/>
              <a:t>                              BUT</a:t>
            </a:r>
          </a:p>
          <a:p>
            <a:r>
              <a:rPr lang="en-US" sz="3200"/>
              <a:t>Is the recorded online lecture the alternative? Simply uploading online what was previously delivered face-to-face?</a:t>
            </a:r>
          </a:p>
          <a:p>
            <a:r>
              <a:rPr lang="en-US" sz="3200"/>
              <a:t>Can we think of alternative methods? (see next slide)</a:t>
            </a:r>
          </a:p>
          <a:p>
            <a:r>
              <a:rPr lang="en-US" sz="3200"/>
              <a:t>	e.g., “panel discussions, animated explanations, online experimentation, problem solving demonstration videos, etc.,”</a:t>
            </a:r>
          </a:p>
          <a:p>
            <a:r>
              <a:rPr lang="en-US" sz="3200"/>
              <a:t>                             AND</a:t>
            </a:r>
          </a:p>
          <a:p>
            <a:r>
              <a:rPr lang="en-US" sz="3200"/>
              <a:t>What is the lecturer’s role in the post Covid era? How can we reconceptualize the ‘sage on stage’ persona?</a:t>
            </a:r>
          </a:p>
          <a:p>
            <a:endParaRPr lang="en-US" dirty="0"/>
          </a:p>
        </p:txBody>
      </p:sp>
      <p:sp>
        <p:nvSpPr>
          <p:cNvPr id="5" name="TextBox 4">
            <a:extLst>
              <a:ext uri="{FF2B5EF4-FFF2-40B4-BE49-F238E27FC236}">
                <a16:creationId xmlns:a16="http://schemas.microsoft.com/office/drawing/2014/main" id="{9E623D3E-939B-2845-8185-F6D32FCF232B}"/>
              </a:ext>
            </a:extLst>
          </p:cNvPr>
          <p:cNvSpPr txBox="1"/>
          <p:nvPr/>
        </p:nvSpPr>
        <p:spPr>
          <a:xfrm>
            <a:off x="839788" y="6321425"/>
            <a:ext cx="10418763" cy="369888"/>
          </a:xfrm>
          <a:prstGeom prst="rect">
            <a:avLst/>
          </a:prstGeom>
          <a:noFill/>
        </p:spPr>
        <p:txBody>
          <a:bodyPr wrap="none" rtlCol="0">
            <a:spAutoFit/>
          </a:bodyPr>
          <a:lstStyle/>
          <a:p>
            <a:r>
              <a:rPr lang="en-US"/>
              <a:t>https://theconversation.com/covid-killed-the-on-campus-lecture-but-will-unis-raise-it-from-the-dead-152971</a:t>
            </a:r>
            <a:endParaRPr lang="en-US" dirty="0"/>
          </a:p>
        </p:txBody>
      </p:sp>
      <p:pic>
        <p:nvPicPr>
          <p:cNvPr id="15" name="Picture Placeholder 14" descr="A group of people sitting in a room&#10;&#10;Description automatically generated with medium confidence">
            <a:extLst>
              <a:ext uri="{FF2B5EF4-FFF2-40B4-BE49-F238E27FC236}">
                <a16:creationId xmlns:a16="http://schemas.microsoft.com/office/drawing/2014/main" id="{E1A112B1-94B6-5746-A26D-40711B5A3CBD}"/>
              </a:ext>
            </a:extLst>
          </p:cNvPr>
          <p:cNvPicPr>
            <a:picLocks noGrp="1" noChangeAspect="1"/>
          </p:cNvPicPr>
          <p:nvPr>
            <p:ph type="pic" idx="1"/>
          </p:nvPr>
        </p:nvPicPr>
        <p:blipFill>
          <a:blip r:embed="rId2"/>
          <a:srcRect l="17757" r="17757"/>
          <a:stretch>
            <a:fillRect/>
          </a:stretch>
        </p:blipFill>
        <p:spPr>
          <a:xfrm>
            <a:off x="5392194" y="1449000"/>
            <a:ext cx="5593669" cy="4416812"/>
          </a:xfrm>
        </p:spPr>
      </p:pic>
      <p:sp>
        <p:nvSpPr>
          <p:cNvPr id="16" name="5-point Star 15">
            <a:extLst>
              <a:ext uri="{FF2B5EF4-FFF2-40B4-BE49-F238E27FC236}">
                <a16:creationId xmlns:a16="http://schemas.microsoft.com/office/drawing/2014/main" id="{0DD45185-0842-744D-BFD3-9942032B9A91}"/>
              </a:ext>
            </a:extLst>
          </p:cNvPr>
          <p:cNvSpPr/>
          <p:nvPr/>
        </p:nvSpPr>
        <p:spPr>
          <a:xfrm>
            <a:off x="379411" y="194107"/>
            <a:ext cx="638897" cy="6579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62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2057</TotalTime>
  <Words>2612</Words>
  <Application>Microsoft Macintosh PowerPoint</Application>
  <PresentationFormat>Widescreen</PresentationFormat>
  <Paragraphs>148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Apple Chancery</vt:lpstr>
      <vt:lpstr>Arial</vt:lpstr>
      <vt:lpstr>Calibri</vt:lpstr>
      <vt:lpstr>Calibri Light</vt:lpstr>
      <vt:lpstr>Office Theme</vt:lpstr>
      <vt:lpstr>   Lessons learnt from having to adapt to the Covid pandemic in Higher Education  </vt:lpstr>
      <vt:lpstr>ABSTRACT</vt:lpstr>
      <vt:lpstr>PowerPoint Presentation</vt:lpstr>
      <vt:lpstr>Points of discussion</vt:lpstr>
      <vt:lpstr>Teaching as a social activity</vt:lpstr>
      <vt:lpstr>Teaching as a social activity</vt:lpstr>
      <vt:lpstr>PowerPoint Presentation</vt:lpstr>
      <vt:lpstr>PowerPoint Presentation</vt:lpstr>
      <vt:lpstr>The lecturer’s role</vt:lpstr>
      <vt:lpstr>PowerPoint Presentation</vt:lpstr>
      <vt:lpstr>PowerPoint Presentation</vt:lpstr>
      <vt:lpstr>What defines a community of learners?</vt:lpstr>
      <vt:lpstr>How to foster a real social environment online conducive to motivation and learning</vt:lpstr>
      <vt:lpstr>PowerPoint Presentation</vt:lpstr>
      <vt:lpstr>PowerPoint Presentation</vt:lpstr>
      <vt:lpstr>Lessons learnt</vt:lpstr>
      <vt:lpstr>Lessons to be learnt, what could we have done better ?</vt:lpstr>
      <vt:lpstr>Assessment Post-Covid</vt:lpstr>
      <vt:lpstr>Assessment in HE</vt:lpstr>
      <vt:lpstr>A systematic review</vt:lpstr>
      <vt:lpstr>Creativity needed to set up open book exam questions</vt:lpstr>
      <vt:lpstr>Assessment post-Covid</vt:lpstr>
      <vt:lpstr>PowerPoint Presentation</vt:lpstr>
      <vt:lpstr>Mental Health post-Covid</vt:lpstr>
      <vt:lpstr>Improving  Mental wellbeing</vt:lpstr>
      <vt:lpstr>PowerPoint Presentation</vt:lpstr>
      <vt:lpstr>References</vt:lpstr>
      <vt:lpstr>References</vt:lpstr>
      <vt:lpstr>THANK YOU!  Please email me your ideas or questions at:  anna.battaglia@kcl.ac.uk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BUILDING A SENSE OF COMMUNITY IN A NEUROSCIENCE UNDERGRADUATES' COHORT DURING THE COVID19 PANDEMIC: LESSONS LEARNT AND TO BE LEARNT  </dc:title>
  <dc:creator>Battaglia, Anna</dc:creator>
  <cp:lastModifiedBy>Battaglia, Anna</cp:lastModifiedBy>
  <cp:revision>34</cp:revision>
  <dcterms:created xsi:type="dcterms:W3CDTF">2021-10-12T19:38:19Z</dcterms:created>
  <dcterms:modified xsi:type="dcterms:W3CDTF">2022-02-09T12:42:15Z</dcterms:modified>
</cp:coreProperties>
</file>