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8"/>
  </p:notesMasterIdLst>
  <p:sldIdLst>
    <p:sldId id="272" r:id="rId5"/>
    <p:sldId id="289" r:id="rId6"/>
    <p:sldId id="274" r:id="rId7"/>
    <p:sldId id="292" r:id="rId8"/>
    <p:sldId id="318" r:id="rId9"/>
    <p:sldId id="293" r:id="rId10"/>
    <p:sldId id="294" r:id="rId11"/>
    <p:sldId id="295" r:id="rId12"/>
    <p:sldId id="296" r:id="rId13"/>
    <p:sldId id="297" r:id="rId14"/>
    <p:sldId id="298" r:id="rId15"/>
    <p:sldId id="299" r:id="rId16"/>
    <p:sldId id="300" r:id="rId17"/>
    <p:sldId id="301" r:id="rId18"/>
    <p:sldId id="302" r:id="rId19"/>
    <p:sldId id="316" r:id="rId20"/>
    <p:sldId id="305" r:id="rId21"/>
    <p:sldId id="306" r:id="rId22"/>
    <p:sldId id="307" r:id="rId23"/>
    <p:sldId id="308" r:id="rId24"/>
    <p:sldId id="309" r:id="rId25"/>
    <p:sldId id="317" r:id="rId26"/>
    <p:sldId id="310" r:id="rId27"/>
    <p:sldId id="311" r:id="rId28"/>
    <p:sldId id="312" r:id="rId29"/>
    <p:sldId id="313" r:id="rId30"/>
    <p:sldId id="314" r:id="rId31"/>
    <p:sldId id="275" r:id="rId32"/>
    <p:sldId id="280" r:id="rId33"/>
    <p:sldId id="279" r:id="rId34"/>
    <p:sldId id="290" r:id="rId35"/>
    <p:sldId id="291" r:id="rId36"/>
    <p:sldId id="31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99"/>
    <a:srgbClr val="00C5C0"/>
    <a:srgbClr val="FF7C80"/>
    <a:srgbClr val="FE6666"/>
    <a:srgbClr val="F9496F"/>
    <a:srgbClr val="D60057"/>
    <a:srgbClr val="FF0066"/>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6FBF6C-5C75-4DB8-9014-8D7455286D40}" v="32" dt="2023-10-06T11:31:59.584"/>
    <p1510:client id="{41EA2FBA-CAAF-4092-97C6-18B93F02C65B}" v="6" dt="2023-10-06T12:13:07.592"/>
    <p1510:client id="{FBCEC15D-2940-45C6-B167-E0025B44C76E}" v="17" dt="2023-10-06T11:18:09.1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114" d="100"/>
          <a:sy n="114" d="100"/>
        </p:scale>
        <p:origin x="36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73990E-96FE-456C-A8B2-593D72C8554A}" type="datetimeFigureOut">
              <a:rPr lang="en-GB" smtClean="0"/>
              <a:t>06/10/2023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624AD4-AA3B-441F-A31E-BB17B1A42CD1}" type="slidenum">
              <a:rPr lang="en-GB" smtClean="0"/>
              <a:t>‹#›</a:t>
            </a:fld>
            <a:endParaRPr lang="en-GB"/>
          </a:p>
        </p:txBody>
      </p:sp>
    </p:spTree>
    <p:extLst>
      <p:ext uri="{BB962C8B-B14F-4D97-AF65-F5344CB8AC3E}">
        <p14:creationId xmlns:p14="http://schemas.microsoft.com/office/powerpoint/2010/main" val="938893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deck is for others to use – so please take your name off? </a:t>
            </a:r>
          </a:p>
          <a:p>
            <a:r>
              <a:rPr lang="en-US"/>
              <a:t>Suggest add the KCATO email on the front slide though.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B49CD-7E1B-C543-B23F-34FDB672E3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5203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2A9470-BB7E-4225-B7D3-AA04FA19F50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9600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2A9470-BB7E-4225-B7D3-AA04FA19F50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8131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u="sng"/>
              <a:t>Removing Barries</a:t>
            </a:r>
            <a:endParaRPr lang="en-US"/>
          </a:p>
          <a:p>
            <a:pPr algn="ctr"/>
            <a:r>
              <a:rPr lang="en-US"/>
              <a:t>NMAHPs and EDI</a:t>
            </a:r>
          </a:p>
          <a:p>
            <a:pPr algn="ctr"/>
            <a:r>
              <a:rPr lang="en-US"/>
              <a:t>Recruitment &amp; Retention</a:t>
            </a:r>
          </a:p>
          <a:p>
            <a:pPr algn="ctr"/>
            <a:r>
              <a:rPr lang="en-US"/>
              <a:t>Improving Policy &amp; Processes</a:t>
            </a:r>
          </a:p>
          <a:p>
            <a:pPr algn="ctr"/>
            <a:r>
              <a:rPr lang="en-US"/>
              <a:t>Creating Opportunities</a:t>
            </a:r>
          </a:p>
          <a:p>
            <a:pPr algn="ctr"/>
            <a:endParaRPr lang="en-US"/>
          </a:p>
          <a:p>
            <a:pPr algn="ctr"/>
            <a:r>
              <a:rPr lang="en-US" u="sng"/>
              <a:t>Celebrating Health Professional Researchers</a:t>
            </a:r>
            <a:endParaRPr lang="en-US"/>
          </a:p>
          <a:p>
            <a:pPr algn="ctr"/>
            <a:r>
              <a:rPr lang="en-US"/>
              <a:t>Career Stories</a:t>
            </a:r>
          </a:p>
          <a:p>
            <a:pPr algn="ctr"/>
            <a:r>
              <a:rPr lang="en-US"/>
              <a:t>Mentorship</a:t>
            </a:r>
          </a:p>
          <a:p>
            <a:pPr algn="ctr"/>
            <a:r>
              <a:rPr lang="en-US"/>
              <a:t>Career Management</a:t>
            </a:r>
          </a:p>
          <a:p>
            <a:pPr algn="ctr"/>
            <a:endParaRPr lang="en-US">
              <a:cs typeface="Calibri"/>
            </a:endParaRPr>
          </a:p>
          <a:p>
            <a:pPr algn="ctr"/>
            <a:r>
              <a:rPr lang="en-US" u="sng"/>
              <a:t>Funding</a:t>
            </a:r>
            <a:endParaRPr lang="en-US"/>
          </a:p>
          <a:p>
            <a:pPr algn="ctr"/>
            <a:r>
              <a:rPr lang="en-US"/>
              <a:t>Research Training </a:t>
            </a:r>
            <a:r>
              <a:rPr lang="en-US" err="1"/>
              <a:t>Programmes</a:t>
            </a:r>
            <a:endParaRPr lang="en-US">
              <a:cs typeface="Calibri"/>
            </a:endParaRPr>
          </a:p>
          <a:p>
            <a:pPr algn="ctr"/>
            <a:r>
              <a:rPr lang="en-US"/>
              <a:t>Fellowship Application Support</a:t>
            </a:r>
          </a:p>
          <a:p>
            <a:pPr algn="ctr"/>
            <a:r>
              <a:rPr lang="en-US"/>
              <a:t>Bursaries/Grants</a:t>
            </a:r>
          </a:p>
          <a:p>
            <a:pPr algn="ctr"/>
            <a:endParaRPr lang="en-US"/>
          </a:p>
          <a:p>
            <a:pPr algn="ctr"/>
            <a:r>
              <a:rPr lang="en-US" u="sng"/>
              <a:t>Bespoke Training</a:t>
            </a:r>
            <a:r>
              <a:rPr lang="en-US"/>
              <a:t> </a:t>
            </a:r>
          </a:p>
          <a:p>
            <a:pPr algn="ctr"/>
            <a:r>
              <a:rPr lang="en-US"/>
              <a:t>Workshops</a:t>
            </a:r>
          </a:p>
          <a:p>
            <a:pPr algn="ctr"/>
            <a:r>
              <a:rPr lang="en-US"/>
              <a:t>On-Demand</a:t>
            </a:r>
          </a:p>
          <a:p>
            <a:pPr algn="ctr"/>
            <a:endParaRPr lang="en-US"/>
          </a:p>
          <a:p>
            <a:pPr algn="ctr"/>
            <a:r>
              <a:rPr lang="en-US" u="sng"/>
              <a:t>Community Building</a:t>
            </a:r>
            <a:endParaRPr lang="en-US"/>
          </a:p>
          <a:p>
            <a:pPr algn="ctr"/>
            <a:r>
              <a:rPr lang="en-US"/>
              <a:t>Annual Conference</a:t>
            </a:r>
          </a:p>
          <a:p>
            <a:pPr algn="ctr"/>
            <a:r>
              <a:rPr lang="en-US"/>
              <a:t>KCATO Networking Events</a:t>
            </a:r>
          </a:p>
          <a:p>
            <a:pPr algn="ctr"/>
            <a:r>
              <a:rPr lang="en-US" u="sng"/>
              <a:t>News</a:t>
            </a:r>
            <a:endParaRPr lang="en-US"/>
          </a:p>
          <a:p>
            <a:pPr algn="ctr"/>
            <a:r>
              <a:rPr lang="en-US"/>
              <a:t>KCATO Hub</a:t>
            </a:r>
            <a:endParaRPr lang="en-US">
              <a:cs typeface="Calibri"/>
            </a:endParaRPr>
          </a:p>
          <a:p>
            <a:pPr algn="ctr"/>
            <a:r>
              <a:rPr lang="en-US"/>
              <a:t>local, regional, national</a:t>
            </a:r>
            <a:endParaRPr lang="en-US">
              <a:cs typeface="Calibri"/>
            </a:endParaRPr>
          </a:p>
          <a:p>
            <a:pPr algn="ctr"/>
            <a:r>
              <a:rPr lang="en-US"/>
              <a:t>Roadshows</a:t>
            </a:r>
            <a:endParaRPr lang="en-US">
              <a:cs typeface="Calibri"/>
            </a:endParaRPr>
          </a:p>
          <a:p>
            <a:pPr algn="ctr"/>
            <a:r>
              <a:rPr lang="en-US"/>
              <a:t>KCATO Stands at External Events</a:t>
            </a:r>
            <a:endParaRPr lang="en-US">
              <a:cs typeface="Calibri"/>
            </a:endParaRPr>
          </a:p>
          <a:p>
            <a:pPr algn="ctr"/>
            <a:endParaRPr lang="en-US">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2A9470-BB7E-4225-B7D3-AA04FA19F50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800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fld id="{972A9470-BB7E-4225-B7D3-AA04FA19F509}" type="slidenum">
              <a:rPr lang="en-GB" smtClean="0"/>
              <a:t>30</a:t>
            </a:fld>
            <a:endParaRPr lang="en-GB"/>
          </a:p>
        </p:txBody>
      </p:sp>
    </p:spTree>
    <p:extLst>
      <p:ext uri="{BB962C8B-B14F-4D97-AF65-F5344CB8AC3E}">
        <p14:creationId xmlns:p14="http://schemas.microsoft.com/office/powerpoint/2010/main" val="1411789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file://localhost/Users/mac1/Desktop/KCL_box_red_485_rgb.png"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6834C-50CE-098A-F887-8EA56C969F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CB9E11D-F3B8-7B6A-A43C-B61A94D1C5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32875E6-06DC-32C6-6CDC-A2F9D6DE1CAF}"/>
              </a:ext>
            </a:extLst>
          </p:cNvPr>
          <p:cNvSpPr>
            <a:spLocks noGrp="1"/>
          </p:cNvSpPr>
          <p:nvPr>
            <p:ph type="dt" sz="half" idx="10"/>
          </p:nvPr>
        </p:nvSpPr>
        <p:spPr/>
        <p:txBody>
          <a:bodyPr/>
          <a:lstStyle/>
          <a:p>
            <a:fld id="{DE18044A-B884-4F7C-A6EC-A8A6A6100CD1}" type="datetimeFigureOut">
              <a:rPr lang="en-GB" smtClean="0"/>
              <a:t>06/10/2023</a:t>
            </a:fld>
            <a:endParaRPr lang="en-GB"/>
          </a:p>
        </p:txBody>
      </p:sp>
      <p:sp>
        <p:nvSpPr>
          <p:cNvPr id="5" name="Footer Placeholder 4">
            <a:extLst>
              <a:ext uri="{FF2B5EF4-FFF2-40B4-BE49-F238E27FC236}">
                <a16:creationId xmlns:a16="http://schemas.microsoft.com/office/drawing/2014/main" id="{F5DD9E92-4DC6-0330-5BBE-63593E1F1B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3FB634-5772-340D-69E2-AF42883D2437}"/>
              </a:ext>
            </a:extLst>
          </p:cNvPr>
          <p:cNvSpPr>
            <a:spLocks noGrp="1"/>
          </p:cNvSpPr>
          <p:nvPr>
            <p:ph type="sldNum" sz="quarter" idx="12"/>
          </p:nvPr>
        </p:nvSpPr>
        <p:spPr/>
        <p:txBody>
          <a:bodyPr/>
          <a:lstStyle/>
          <a:p>
            <a:fld id="{C5612336-6C5D-4D53-9C90-2E2469FDBECA}" type="slidenum">
              <a:rPr lang="en-GB" smtClean="0"/>
              <a:t>‹#›</a:t>
            </a:fld>
            <a:endParaRPr lang="en-GB"/>
          </a:p>
        </p:txBody>
      </p:sp>
    </p:spTree>
    <p:extLst>
      <p:ext uri="{BB962C8B-B14F-4D97-AF65-F5344CB8AC3E}">
        <p14:creationId xmlns:p14="http://schemas.microsoft.com/office/powerpoint/2010/main" val="1124820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6A52A-E511-0C47-B745-271644CAE7E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93E2148-A67E-38DC-3430-41F01BD67F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B68D09-C9DD-41E7-8AC8-681B8F4FC110}"/>
              </a:ext>
            </a:extLst>
          </p:cNvPr>
          <p:cNvSpPr>
            <a:spLocks noGrp="1"/>
          </p:cNvSpPr>
          <p:nvPr>
            <p:ph type="dt" sz="half" idx="10"/>
          </p:nvPr>
        </p:nvSpPr>
        <p:spPr/>
        <p:txBody>
          <a:bodyPr/>
          <a:lstStyle/>
          <a:p>
            <a:fld id="{DE18044A-B884-4F7C-A6EC-A8A6A6100CD1}" type="datetimeFigureOut">
              <a:rPr lang="en-GB" smtClean="0"/>
              <a:t>06/10/2023</a:t>
            </a:fld>
            <a:endParaRPr lang="en-GB"/>
          </a:p>
        </p:txBody>
      </p:sp>
      <p:sp>
        <p:nvSpPr>
          <p:cNvPr id="5" name="Footer Placeholder 4">
            <a:extLst>
              <a:ext uri="{FF2B5EF4-FFF2-40B4-BE49-F238E27FC236}">
                <a16:creationId xmlns:a16="http://schemas.microsoft.com/office/drawing/2014/main" id="{106B8984-A793-D9C0-F98A-817101AF435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D03209-7D31-9419-F2F4-87AC6BD67C61}"/>
              </a:ext>
            </a:extLst>
          </p:cNvPr>
          <p:cNvSpPr>
            <a:spLocks noGrp="1"/>
          </p:cNvSpPr>
          <p:nvPr>
            <p:ph type="sldNum" sz="quarter" idx="12"/>
          </p:nvPr>
        </p:nvSpPr>
        <p:spPr/>
        <p:txBody>
          <a:bodyPr/>
          <a:lstStyle/>
          <a:p>
            <a:fld id="{C5612336-6C5D-4D53-9C90-2E2469FDBECA}" type="slidenum">
              <a:rPr lang="en-GB" smtClean="0"/>
              <a:t>‹#›</a:t>
            </a:fld>
            <a:endParaRPr lang="en-GB"/>
          </a:p>
        </p:txBody>
      </p:sp>
    </p:spTree>
    <p:extLst>
      <p:ext uri="{BB962C8B-B14F-4D97-AF65-F5344CB8AC3E}">
        <p14:creationId xmlns:p14="http://schemas.microsoft.com/office/powerpoint/2010/main" val="2998181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F8371C-986A-7A4B-DD96-511D9714587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1347F07-8765-44E4-DA73-0B09229266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738E88-F2E2-1845-0F80-30A0ABE2252D}"/>
              </a:ext>
            </a:extLst>
          </p:cNvPr>
          <p:cNvSpPr>
            <a:spLocks noGrp="1"/>
          </p:cNvSpPr>
          <p:nvPr>
            <p:ph type="dt" sz="half" idx="10"/>
          </p:nvPr>
        </p:nvSpPr>
        <p:spPr/>
        <p:txBody>
          <a:bodyPr/>
          <a:lstStyle/>
          <a:p>
            <a:fld id="{DE18044A-B884-4F7C-A6EC-A8A6A6100CD1}" type="datetimeFigureOut">
              <a:rPr lang="en-GB" smtClean="0"/>
              <a:t>06/10/2023</a:t>
            </a:fld>
            <a:endParaRPr lang="en-GB"/>
          </a:p>
        </p:txBody>
      </p:sp>
      <p:sp>
        <p:nvSpPr>
          <p:cNvPr id="5" name="Footer Placeholder 4">
            <a:extLst>
              <a:ext uri="{FF2B5EF4-FFF2-40B4-BE49-F238E27FC236}">
                <a16:creationId xmlns:a16="http://schemas.microsoft.com/office/drawing/2014/main" id="{66CF8DF3-17E5-DB8C-70BE-3C191A0351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D389D1-B9F5-F4E5-DDB1-A1A02ED8B0BE}"/>
              </a:ext>
            </a:extLst>
          </p:cNvPr>
          <p:cNvSpPr>
            <a:spLocks noGrp="1"/>
          </p:cNvSpPr>
          <p:nvPr>
            <p:ph type="sldNum" sz="quarter" idx="12"/>
          </p:nvPr>
        </p:nvSpPr>
        <p:spPr/>
        <p:txBody>
          <a:bodyPr/>
          <a:lstStyle/>
          <a:p>
            <a:fld id="{C5612336-6C5D-4D53-9C90-2E2469FDBECA}" type="slidenum">
              <a:rPr lang="en-GB" smtClean="0"/>
              <a:t>‹#›</a:t>
            </a:fld>
            <a:endParaRPr lang="en-GB"/>
          </a:p>
        </p:txBody>
      </p:sp>
    </p:spTree>
    <p:extLst>
      <p:ext uri="{BB962C8B-B14F-4D97-AF65-F5344CB8AC3E}">
        <p14:creationId xmlns:p14="http://schemas.microsoft.com/office/powerpoint/2010/main" val="758680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 joint - alt 3">
    <p:spTree>
      <p:nvGrpSpPr>
        <p:cNvPr id="1" name=""/>
        <p:cNvGrpSpPr/>
        <p:nvPr/>
      </p:nvGrpSpPr>
      <p:grpSpPr>
        <a:xfrm>
          <a:off x="0" y="0"/>
          <a:ext cx="0" cy="0"/>
          <a:chOff x="0" y="0"/>
          <a:chExt cx="0" cy="0"/>
        </a:xfrm>
      </p:grpSpPr>
      <p:pic>
        <p:nvPicPr>
          <p:cNvPr id="5" name="Picture 4" descr="A picture containing blur&#10;&#10;Description automatically generated">
            <a:extLst>
              <a:ext uri="{FF2B5EF4-FFF2-40B4-BE49-F238E27FC236}">
                <a16:creationId xmlns:a16="http://schemas.microsoft.com/office/drawing/2014/main" id="{A1CAABE8-BB7B-959A-5C3F-988DC00530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62" y="0"/>
            <a:ext cx="12187238" cy="6860681"/>
          </a:xfrm>
          <a:prstGeom prst="rect">
            <a:avLst/>
          </a:prstGeom>
        </p:spPr>
      </p:pic>
      <p:sp>
        <p:nvSpPr>
          <p:cNvPr id="2" name="Title 1"/>
          <p:cNvSpPr>
            <a:spLocks noGrp="1"/>
          </p:cNvSpPr>
          <p:nvPr>
            <p:ph type="ctrTitle" hasCustomPrompt="1"/>
          </p:nvPr>
        </p:nvSpPr>
        <p:spPr>
          <a:xfrm>
            <a:off x="310719" y="215212"/>
            <a:ext cx="3551068" cy="2706664"/>
          </a:xfrm>
        </p:spPr>
        <p:txBody>
          <a:bodyPr anchor="t" anchorCtr="0">
            <a:normAutofit/>
          </a:bodyPr>
          <a:lstStyle>
            <a:lvl1pPr>
              <a:defRPr sz="4000" b="1" i="0">
                <a:solidFill>
                  <a:srgbClr val="FFFFFF"/>
                </a:solidFill>
                <a:latin typeface="KingsBureauGrot ThreeSeven" panose="02000506040000020004" pitchFamily="2" charset="0"/>
                <a:cs typeface="Calibri" panose="020F0502020204030204" pitchFamily="34" charset="0"/>
              </a:defRPr>
            </a:lvl1pPr>
          </a:lstStyle>
          <a:p>
            <a:r>
              <a:rPr lang="en-GB"/>
              <a:t>King’s Clinical</a:t>
            </a:r>
            <a:br>
              <a:rPr lang="en-GB"/>
            </a:br>
            <a:r>
              <a:rPr lang="en-GB"/>
              <a:t>Academic</a:t>
            </a:r>
            <a:br>
              <a:rPr lang="en-GB"/>
            </a:br>
            <a:r>
              <a:rPr lang="en-GB"/>
              <a:t>Training Office</a:t>
            </a:r>
            <a:br>
              <a:rPr lang="en-GB"/>
            </a:br>
            <a:r>
              <a:rPr lang="en-GB"/>
              <a:t>(KCATO)</a:t>
            </a:r>
            <a:endParaRPr lang="en-US"/>
          </a:p>
        </p:txBody>
      </p:sp>
      <p:pic>
        <p:nvPicPr>
          <p:cNvPr id="9" name="KCL-LOGO-UK-1.png">
            <a:extLst>
              <a:ext uri="{FF2B5EF4-FFF2-40B4-BE49-F238E27FC236}">
                <a16:creationId xmlns:a16="http://schemas.microsoft.com/office/drawing/2014/main" id="{6744B5CB-C36A-49F5-A000-C34D59625344}"/>
              </a:ext>
            </a:extLst>
          </p:cNvPr>
          <p:cNvPicPr>
            <a:picLocks noChangeAspect="1"/>
          </p:cNvPicPr>
          <p:nvPr userDrawn="1"/>
        </p:nvPicPr>
        <p:blipFill>
          <a:blip r:embed="rId3" r:link="rId4" cstate="screen">
            <a:extLst>
              <a:ext uri="{28A0092B-C50C-407E-A947-70E740481C1C}">
                <a14:useLocalDpi xmlns:a14="http://schemas.microsoft.com/office/drawing/2010/main"/>
              </a:ext>
            </a:extLst>
          </a:blip>
          <a:stretch>
            <a:fillRect/>
          </a:stretch>
        </p:blipFill>
        <p:spPr>
          <a:xfrm>
            <a:off x="10482000" y="736"/>
            <a:ext cx="1710000" cy="1302285"/>
          </a:xfrm>
          <a:prstGeom prst="rect">
            <a:avLst/>
          </a:prstGeom>
        </p:spPr>
      </p:pic>
    </p:spTree>
    <p:extLst>
      <p:ext uri="{BB962C8B-B14F-4D97-AF65-F5344CB8AC3E}">
        <p14:creationId xmlns:p14="http://schemas.microsoft.com/office/powerpoint/2010/main" val="419068784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07527-BB76-88C3-86BF-5C1199C3CB6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653E5E6-E996-7988-2521-75256CF0B6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0E5F505-53CD-EB8D-58EB-DFBEB14C5686}"/>
              </a:ext>
            </a:extLst>
          </p:cNvPr>
          <p:cNvSpPr>
            <a:spLocks noGrp="1"/>
          </p:cNvSpPr>
          <p:nvPr>
            <p:ph type="dt" sz="half" idx="10"/>
          </p:nvPr>
        </p:nvSpPr>
        <p:spPr/>
        <p:txBody>
          <a:bodyPr/>
          <a:lstStyle/>
          <a:p>
            <a:fld id="{DE18044A-B884-4F7C-A6EC-A8A6A6100CD1}" type="datetimeFigureOut">
              <a:rPr lang="en-GB" smtClean="0"/>
              <a:t>06/10/2023</a:t>
            </a:fld>
            <a:endParaRPr lang="en-GB"/>
          </a:p>
        </p:txBody>
      </p:sp>
      <p:sp>
        <p:nvSpPr>
          <p:cNvPr id="5" name="Footer Placeholder 4">
            <a:extLst>
              <a:ext uri="{FF2B5EF4-FFF2-40B4-BE49-F238E27FC236}">
                <a16:creationId xmlns:a16="http://schemas.microsoft.com/office/drawing/2014/main" id="{081575C8-F6AD-1AC5-666A-287DAB0146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A91B8D-3F22-1918-F38A-19CEF878D570}"/>
              </a:ext>
            </a:extLst>
          </p:cNvPr>
          <p:cNvSpPr>
            <a:spLocks noGrp="1"/>
          </p:cNvSpPr>
          <p:nvPr>
            <p:ph type="sldNum" sz="quarter" idx="12"/>
          </p:nvPr>
        </p:nvSpPr>
        <p:spPr/>
        <p:txBody>
          <a:bodyPr/>
          <a:lstStyle/>
          <a:p>
            <a:fld id="{C5612336-6C5D-4D53-9C90-2E2469FDBECA}" type="slidenum">
              <a:rPr lang="en-GB" smtClean="0"/>
              <a:t>‹#›</a:t>
            </a:fld>
            <a:endParaRPr lang="en-GB"/>
          </a:p>
        </p:txBody>
      </p:sp>
    </p:spTree>
    <p:extLst>
      <p:ext uri="{BB962C8B-B14F-4D97-AF65-F5344CB8AC3E}">
        <p14:creationId xmlns:p14="http://schemas.microsoft.com/office/powerpoint/2010/main" val="542225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85EAA-4613-EF1A-AC2C-574B0A5939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B6E936E-AD3D-7344-AA5F-FC37300AC6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5B7B05-444D-09FE-179C-39CC1FDD3B60}"/>
              </a:ext>
            </a:extLst>
          </p:cNvPr>
          <p:cNvSpPr>
            <a:spLocks noGrp="1"/>
          </p:cNvSpPr>
          <p:nvPr>
            <p:ph type="dt" sz="half" idx="10"/>
          </p:nvPr>
        </p:nvSpPr>
        <p:spPr/>
        <p:txBody>
          <a:bodyPr/>
          <a:lstStyle/>
          <a:p>
            <a:fld id="{DE18044A-B884-4F7C-A6EC-A8A6A6100CD1}" type="datetimeFigureOut">
              <a:rPr lang="en-GB" smtClean="0"/>
              <a:t>06/10/2023</a:t>
            </a:fld>
            <a:endParaRPr lang="en-GB"/>
          </a:p>
        </p:txBody>
      </p:sp>
      <p:sp>
        <p:nvSpPr>
          <p:cNvPr id="5" name="Footer Placeholder 4">
            <a:extLst>
              <a:ext uri="{FF2B5EF4-FFF2-40B4-BE49-F238E27FC236}">
                <a16:creationId xmlns:a16="http://schemas.microsoft.com/office/drawing/2014/main" id="{31D47F77-4011-FD39-B13E-B0A982D475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C02703-6E63-66B4-D1AD-8E48A89CF2AC}"/>
              </a:ext>
            </a:extLst>
          </p:cNvPr>
          <p:cNvSpPr>
            <a:spLocks noGrp="1"/>
          </p:cNvSpPr>
          <p:nvPr>
            <p:ph type="sldNum" sz="quarter" idx="12"/>
          </p:nvPr>
        </p:nvSpPr>
        <p:spPr/>
        <p:txBody>
          <a:bodyPr/>
          <a:lstStyle/>
          <a:p>
            <a:fld id="{C5612336-6C5D-4D53-9C90-2E2469FDBECA}" type="slidenum">
              <a:rPr lang="en-GB" smtClean="0"/>
              <a:t>‹#›</a:t>
            </a:fld>
            <a:endParaRPr lang="en-GB"/>
          </a:p>
        </p:txBody>
      </p:sp>
    </p:spTree>
    <p:extLst>
      <p:ext uri="{BB962C8B-B14F-4D97-AF65-F5344CB8AC3E}">
        <p14:creationId xmlns:p14="http://schemas.microsoft.com/office/powerpoint/2010/main" val="1436465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465C4-C2C4-F2E2-7A5B-25FEC552817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D9A6F3A-F419-3157-083F-5766F079A3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FB0FA69-67B0-D924-F398-7C27150FE1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4A0E4F4-1048-DA19-515F-E8CEA4CA3418}"/>
              </a:ext>
            </a:extLst>
          </p:cNvPr>
          <p:cNvSpPr>
            <a:spLocks noGrp="1"/>
          </p:cNvSpPr>
          <p:nvPr>
            <p:ph type="dt" sz="half" idx="10"/>
          </p:nvPr>
        </p:nvSpPr>
        <p:spPr/>
        <p:txBody>
          <a:bodyPr/>
          <a:lstStyle/>
          <a:p>
            <a:fld id="{DE18044A-B884-4F7C-A6EC-A8A6A6100CD1}" type="datetimeFigureOut">
              <a:rPr lang="en-GB" smtClean="0"/>
              <a:t>06/10/2023</a:t>
            </a:fld>
            <a:endParaRPr lang="en-GB"/>
          </a:p>
        </p:txBody>
      </p:sp>
      <p:sp>
        <p:nvSpPr>
          <p:cNvPr id="6" name="Footer Placeholder 5">
            <a:extLst>
              <a:ext uri="{FF2B5EF4-FFF2-40B4-BE49-F238E27FC236}">
                <a16:creationId xmlns:a16="http://schemas.microsoft.com/office/drawing/2014/main" id="{4D879D9D-2CBB-22ED-5AE6-660C75D8266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B6816E-DDAE-FD97-05A8-59938D24F32C}"/>
              </a:ext>
            </a:extLst>
          </p:cNvPr>
          <p:cNvSpPr>
            <a:spLocks noGrp="1"/>
          </p:cNvSpPr>
          <p:nvPr>
            <p:ph type="sldNum" sz="quarter" idx="12"/>
          </p:nvPr>
        </p:nvSpPr>
        <p:spPr/>
        <p:txBody>
          <a:bodyPr/>
          <a:lstStyle/>
          <a:p>
            <a:fld id="{C5612336-6C5D-4D53-9C90-2E2469FDBECA}" type="slidenum">
              <a:rPr lang="en-GB" smtClean="0"/>
              <a:t>‹#›</a:t>
            </a:fld>
            <a:endParaRPr lang="en-GB"/>
          </a:p>
        </p:txBody>
      </p:sp>
    </p:spTree>
    <p:extLst>
      <p:ext uri="{BB962C8B-B14F-4D97-AF65-F5344CB8AC3E}">
        <p14:creationId xmlns:p14="http://schemas.microsoft.com/office/powerpoint/2010/main" val="681955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016C2-5727-9330-6734-1E25229A6F8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C9CB699-13E7-44F5-BEC0-1F917FE64F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A3A456-B831-5813-3CAC-BD42EF8DE1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87EA804-35EB-DDF7-A111-4512937A9A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711E52-D19A-EDDB-34B8-156F109C9D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4F90938-D0FC-31DB-57F7-C1A6DF4ED3BB}"/>
              </a:ext>
            </a:extLst>
          </p:cNvPr>
          <p:cNvSpPr>
            <a:spLocks noGrp="1"/>
          </p:cNvSpPr>
          <p:nvPr>
            <p:ph type="dt" sz="half" idx="10"/>
          </p:nvPr>
        </p:nvSpPr>
        <p:spPr/>
        <p:txBody>
          <a:bodyPr/>
          <a:lstStyle/>
          <a:p>
            <a:fld id="{DE18044A-B884-4F7C-A6EC-A8A6A6100CD1}" type="datetimeFigureOut">
              <a:rPr lang="en-GB" smtClean="0"/>
              <a:t>06/10/2023</a:t>
            </a:fld>
            <a:endParaRPr lang="en-GB"/>
          </a:p>
        </p:txBody>
      </p:sp>
      <p:sp>
        <p:nvSpPr>
          <p:cNvPr id="8" name="Footer Placeholder 7">
            <a:extLst>
              <a:ext uri="{FF2B5EF4-FFF2-40B4-BE49-F238E27FC236}">
                <a16:creationId xmlns:a16="http://schemas.microsoft.com/office/drawing/2014/main" id="{721873CD-CBC3-1009-3FE9-D139AC81198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ED31652-A83A-AF57-BA13-F52C5EA54FF3}"/>
              </a:ext>
            </a:extLst>
          </p:cNvPr>
          <p:cNvSpPr>
            <a:spLocks noGrp="1"/>
          </p:cNvSpPr>
          <p:nvPr>
            <p:ph type="sldNum" sz="quarter" idx="12"/>
          </p:nvPr>
        </p:nvSpPr>
        <p:spPr/>
        <p:txBody>
          <a:bodyPr/>
          <a:lstStyle/>
          <a:p>
            <a:fld id="{C5612336-6C5D-4D53-9C90-2E2469FDBECA}" type="slidenum">
              <a:rPr lang="en-GB" smtClean="0"/>
              <a:t>‹#›</a:t>
            </a:fld>
            <a:endParaRPr lang="en-GB"/>
          </a:p>
        </p:txBody>
      </p:sp>
    </p:spTree>
    <p:extLst>
      <p:ext uri="{BB962C8B-B14F-4D97-AF65-F5344CB8AC3E}">
        <p14:creationId xmlns:p14="http://schemas.microsoft.com/office/powerpoint/2010/main" val="3805295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C369F-3482-CC94-3D30-130A7AD94A4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A6A3AA4-5F79-62CF-7BDD-33E78AE45E7F}"/>
              </a:ext>
            </a:extLst>
          </p:cNvPr>
          <p:cNvSpPr>
            <a:spLocks noGrp="1"/>
          </p:cNvSpPr>
          <p:nvPr>
            <p:ph type="dt" sz="half" idx="10"/>
          </p:nvPr>
        </p:nvSpPr>
        <p:spPr/>
        <p:txBody>
          <a:bodyPr/>
          <a:lstStyle/>
          <a:p>
            <a:fld id="{DE18044A-B884-4F7C-A6EC-A8A6A6100CD1}" type="datetimeFigureOut">
              <a:rPr lang="en-GB" smtClean="0"/>
              <a:t>06/10/2023</a:t>
            </a:fld>
            <a:endParaRPr lang="en-GB"/>
          </a:p>
        </p:txBody>
      </p:sp>
      <p:sp>
        <p:nvSpPr>
          <p:cNvPr id="4" name="Footer Placeholder 3">
            <a:extLst>
              <a:ext uri="{FF2B5EF4-FFF2-40B4-BE49-F238E27FC236}">
                <a16:creationId xmlns:a16="http://schemas.microsoft.com/office/drawing/2014/main" id="{68C7B2E5-64E0-45B0-D1C2-AF410328A5A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944F946-0CDE-AA5C-F53C-F028F2A6A98D}"/>
              </a:ext>
            </a:extLst>
          </p:cNvPr>
          <p:cNvSpPr>
            <a:spLocks noGrp="1"/>
          </p:cNvSpPr>
          <p:nvPr>
            <p:ph type="sldNum" sz="quarter" idx="12"/>
          </p:nvPr>
        </p:nvSpPr>
        <p:spPr/>
        <p:txBody>
          <a:bodyPr/>
          <a:lstStyle/>
          <a:p>
            <a:fld id="{C5612336-6C5D-4D53-9C90-2E2469FDBECA}" type="slidenum">
              <a:rPr lang="en-GB" smtClean="0"/>
              <a:t>‹#›</a:t>
            </a:fld>
            <a:endParaRPr lang="en-GB"/>
          </a:p>
        </p:txBody>
      </p:sp>
    </p:spTree>
    <p:extLst>
      <p:ext uri="{BB962C8B-B14F-4D97-AF65-F5344CB8AC3E}">
        <p14:creationId xmlns:p14="http://schemas.microsoft.com/office/powerpoint/2010/main" val="934947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6967FD-14F1-D9B6-9780-BCA132DECFE8}"/>
              </a:ext>
            </a:extLst>
          </p:cNvPr>
          <p:cNvSpPr>
            <a:spLocks noGrp="1"/>
          </p:cNvSpPr>
          <p:nvPr>
            <p:ph type="dt" sz="half" idx="10"/>
          </p:nvPr>
        </p:nvSpPr>
        <p:spPr/>
        <p:txBody>
          <a:bodyPr/>
          <a:lstStyle/>
          <a:p>
            <a:fld id="{DE18044A-B884-4F7C-A6EC-A8A6A6100CD1}" type="datetimeFigureOut">
              <a:rPr lang="en-GB" smtClean="0"/>
              <a:t>06/10/2023</a:t>
            </a:fld>
            <a:endParaRPr lang="en-GB"/>
          </a:p>
        </p:txBody>
      </p:sp>
      <p:sp>
        <p:nvSpPr>
          <p:cNvPr id="3" name="Footer Placeholder 2">
            <a:extLst>
              <a:ext uri="{FF2B5EF4-FFF2-40B4-BE49-F238E27FC236}">
                <a16:creationId xmlns:a16="http://schemas.microsoft.com/office/drawing/2014/main" id="{4C9977A5-E189-ECE2-FED6-CC7B4424732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B9786CE-2AFE-2340-35D1-E0D1B9CE4F71}"/>
              </a:ext>
            </a:extLst>
          </p:cNvPr>
          <p:cNvSpPr>
            <a:spLocks noGrp="1"/>
          </p:cNvSpPr>
          <p:nvPr>
            <p:ph type="sldNum" sz="quarter" idx="12"/>
          </p:nvPr>
        </p:nvSpPr>
        <p:spPr/>
        <p:txBody>
          <a:bodyPr/>
          <a:lstStyle/>
          <a:p>
            <a:fld id="{C5612336-6C5D-4D53-9C90-2E2469FDBECA}" type="slidenum">
              <a:rPr lang="en-GB" smtClean="0"/>
              <a:t>‹#›</a:t>
            </a:fld>
            <a:endParaRPr lang="en-GB"/>
          </a:p>
        </p:txBody>
      </p:sp>
    </p:spTree>
    <p:extLst>
      <p:ext uri="{BB962C8B-B14F-4D97-AF65-F5344CB8AC3E}">
        <p14:creationId xmlns:p14="http://schemas.microsoft.com/office/powerpoint/2010/main" val="1124475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40BAE-80B0-9B4B-9992-75CC36E569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8EEB902-61C2-BFAA-476D-BA8121945E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3634C24-2DC2-F6E6-E355-AE467CCEC5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941E28-BB02-CAB3-10E9-602DF554D61B}"/>
              </a:ext>
            </a:extLst>
          </p:cNvPr>
          <p:cNvSpPr>
            <a:spLocks noGrp="1"/>
          </p:cNvSpPr>
          <p:nvPr>
            <p:ph type="dt" sz="half" idx="10"/>
          </p:nvPr>
        </p:nvSpPr>
        <p:spPr/>
        <p:txBody>
          <a:bodyPr/>
          <a:lstStyle/>
          <a:p>
            <a:fld id="{DE18044A-B884-4F7C-A6EC-A8A6A6100CD1}" type="datetimeFigureOut">
              <a:rPr lang="en-GB" smtClean="0"/>
              <a:t>06/10/2023</a:t>
            </a:fld>
            <a:endParaRPr lang="en-GB"/>
          </a:p>
        </p:txBody>
      </p:sp>
      <p:sp>
        <p:nvSpPr>
          <p:cNvPr id="6" name="Footer Placeholder 5">
            <a:extLst>
              <a:ext uri="{FF2B5EF4-FFF2-40B4-BE49-F238E27FC236}">
                <a16:creationId xmlns:a16="http://schemas.microsoft.com/office/drawing/2014/main" id="{0D2E53A0-ABD7-9635-BB81-43241F10888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23F29CA-CA51-9051-39F1-B75EC6E006AD}"/>
              </a:ext>
            </a:extLst>
          </p:cNvPr>
          <p:cNvSpPr>
            <a:spLocks noGrp="1"/>
          </p:cNvSpPr>
          <p:nvPr>
            <p:ph type="sldNum" sz="quarter" idx="12"/>
          </p:nvPr>
        </p:nvSpPr>
        <p:spPr/>
        <p:txBody>
          <a:bodyPr/>
          <a:lstStyle/>
          <a:p>
            <a:fld id="{C5612336-6C5D-4D53-9C90-2E2469FDBECA}" type="slidenum">
              <a:rPr lang="en-GB" smtClean="0"/>
              <a:t>‹#›</a:t>
            </a:fld>
            <a:endParaRPr lang="en-GB"/>
          </a:p>
        </p:txBody>
      </p:sp>
    </p:spTree>
    <p:extLst>
      <p:ext uri="{BB962C8B-B14F-4D97-AF65-F5344CB8AC3E}">
        <p14:creationId xmlns:p14="http://schemas.microsoft.com/office/powerpoint/2010/main" val="1850831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887D5-B1C3-0BA8-3C1E-1546DE322C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E14260B-F93A-D94E-4C2A-C9EDC68DAD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80F5320-48AA-8E12-9911-C752586B66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FDB03D-4F81-FED8-C3B6-18AE711C346F}"/>
              </a:ext>
            </a:extLst>
          </p:cNvPr>
          <p:cNvSpPr>
            <a:spLocks noGrp="1"/>
          </p:cNvSpPr>
          <p:nvPr>
            <p:ph type="dt" sz="half" idx="10"/>
          </p:nvPr>
        </p:nvSpPr>
        <p:spPr/>
        <p:txBody>
          <a:bodyPr/>
          <a:lstStyle/>
          <a:p>
            <a:fld id="{DE18044A-B884-4F7C-A6EC-A8A6A6100CD1}" type="datetimeFigureOut">
              <a:rPr lang="en-GB" smtClean="0"/>
              <a:t>06/10/2023</a:t>
            </a:fld>
            <a:endParaRPr lang="en-GB"/>
          </a:p>
        </p:txBody>
      </p:sp>
      <p:sp>
        <p:nvSpPr>
          <p:cNvPr id="6" name="Footer Placeholder 5">
            <a:extLst>
              <a:ext uri="{FF2B5EF4-FFF2-40B4-BE49-F238E27FC236}">
                <a16:creationId xmlns:a16="http://schemas.microsoft.com/office/drawing/2014/main" id="{B60C4511-F6B2-BD2F-B52B-181FF659B76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2BCC6F-E134-3071-735C-1F7979BFFB94}"/>
              </a:ext>
            </a:extLst>
          </p:cNvPr>
          <p:cNvSpPr>
            <a:spLocks noGrp="1"/>
          </p:cNvSpPr>
          <p:nvPr>
            <p:ph type="sldNum" sz="quarter" idx="12"/>
          </p:nvPr>
        </p:nvSpPr>
        <p:spPr/>
        <p:txBody>
          <a:bodyPr/>
          <a:lstStyle/>
          <a:p>
            <a:fld id="{C5612336-6C5D-4D53-9C90-2E2469FDBECA}" type="slidenum">
              <a:rPr lang="en-GB" smtClean="0"/>
              <a:t>‹#›</a:t>
            </a:fld>
            <a:endParaRPr lang="en-GB"/>
          </a:p>
        </p:txBody>
      </p:sp>
    </p:spTree>
    <p:extLst>
      <p:ext uri="{BB962C8B-B14F-4D97-AF65-F5344CB8AC3E}">
        <p14:creationId xmlns:p14="http://schemas.microsoft.com/office/powerpoint/2010/main" val="1624571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4A8AC"/>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13C867-29AF-E5AA-84D6-60571069B5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DFD0B89-A162-942B-E64E-356BF714AC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AA771F-DA4A-78CB-2BFF-00269946CA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18044A-B884-4F7C-A6EC-A8A6A6100CD1}" type="datetimeFigureOut">
              <a:rPr lang="en-GB" smtClean="0"/>
              <a:t>06/10/2023</a:t>
            </a:fld>
            <a:endParaRPr lang="en-GB"/>
          </a:p>
        </p:txBody>
      </p:sp>
      <p:sp>
        <p:nvSpPr>
          <p:cNvPr id="5" name="Footer Placeholder 4">
            <a:extLst>
              <a:ext uri="{FF2B5EF4-FFF2-40B4-BE49-F238E27FC236}">
                <a16:creationId xmlns:a16="http://schemas.microsoft.com/office/drawing/2014/main" id="{351A90C1-2492-F293-43D5-B9D4703552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B2A1733-72F9-776E-C785-2784E343F8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612336-6C5D-4D53-9C90-2E2469FDBECA}" type="slidenum">
              <a:rPr lang="en-GB" smtClean="0"/>
              <a:t>‹#›</a:t>
            </a:fld>
            <a:endParaRPr lang="en-GB"/>
          </a:p>
        </p:txBody>
      </p:sp>
    </p:spTree>
    <p:extLst>
      <p:ext uri="{BB962C8B-B14F-4D97-AF65-F5344CB8AC3E}">
        <p14:creationId xmlns:p14="http://schemas.microsoft.com/office/powerpoint/2010/main" val="35424441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Kcato@kcl.ac.uk"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hyperlink" Target="https://bit.ly/KCATO_Hub"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hyperlink" Target="mailto:kcato@kcl.ac.uk" TargetMode="External"/><Relationship Id="rId13" Type="http://schemas.openxmlformats.org/officeDocument/2006/relationships/image" Target="../media/image11.svg"/><Relationship Id="rId3" Type="http://schemas.openxmlformats.org/officeDocument/2006/relationships/image" Target="../media/image3.gif"/><Relationship Id="rId7" Type="http://schemas.openxmlformats.org/officeDocument/2006/relationships/image" Target="../media/image7.png"/><Relationship Id="rId12"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6.jpeg"/><Relationship Id="rId11" Type="http://schemas.openxmlformats.org/officeDocument/2006/relationships/image" Target="../media/image9.sv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hyperlink" Target="http://www.kcl.ac.uk/kcato"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hyperlink" Target="https://internal.kcl.ac.uk/lsm/staff/teach/iat/funding/index.aspx"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C3B5396-9194-796F-07F2-DAC3F99EEB59}"/>
              </a:ext>
            </a:extLst>
          </p:cNvPr>
          <p:cNvSpPr>
            <a:spLocks noGrp="1"/>
          </p:cNvSpPr>
          <p:nvPr/>
        </p:nvSpPr>
        <p:spPr>
          <a:xfrm>
            <a:off x="310719" y="215212"/>
            <a:ext cx="3551068" cy="270666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b="1" i="0" kern="1200">
                <a:solidFill>
                  <a:srgbClr val="FFFFFF"/>
                </a:solidFill>
                <a:latin typeface="KingsBureauGrot ThreeSeven" panose="02000506040000020004" pitchFamily="2"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KingsBureauGrot ThreeSeven" panose="02000506040000020004" pitchFamily="2" charset="0"/>
                <a:ea typeface="+mj-ea"/>
                <a:cs typeface="Calibri" panose="020F0502020204030204" pitchFamily="34" charset="0"/>
              </a:rPr>
              <a:t>King’s Clinical</a:t>
            </a:r>
            <a:br>
              <a:rPr kumimoji="0" lang="en-US" sz="4000" b="1" i="0" u="none" strike="noStrike" kern="1200" cap="none" spc="0" normalizeH="0" baseline="0" noProof="0">
                <a:ln>
                  <a:noFill/>
                </a:ln>
                <a:solidFill>
                  <a:srgbClr val="FFFFFF"/>
                </a:solidFill>
                <a:effectLst/>
                <a:uLnTx/>
                <a:uFillTx/>
                <a:latin typeface="KingsBureauGrot ThreeSeven" panose="02000506040000020004" pitchFamily="2" charset="0"/>
                <a:ea typeface="+mj-ea"/>
                <a:cs typeface="Calibri" panose="020F0502020204030204" pitchFamily="34" charset="0"/>
              </a:rPr>
            </a:br>
            <a:r>
              <a:rPr kumimoji="0" lang="en-US" sz="4000" b="1" i="0" u="none" strike="noStrike" kern="1200" cap="none" spc="0" normalizeH="0" baseline="0" noProof="0">
                <a:ln>
                  <a:noFill/>
                </a:ln>
                <a:solidFill>
                  <a:srgbClr val="FFFFFF"/>
                </a:solidFill>
                <a:effectLst/>
                <a:uLnTx/>
                <a:uFillTx/>
                <a:latin typeface="KingsBureauGrot ThreeSeven" panose="02000506040000020004" pitchFamily="2" charset="0"/>
                <a:ea typeface="+mj-ea"/>
                <a:cs typeface="Calibri" panose="020F0502020204030204" pitchFamily="34" charset="0"/>
              </a:rPr>
              <a:t>Academic</a:t>
            </a:r>
            <a:br>
              <a:rPr kumimoji="0" lang="en-US" sz="4000" b="1" i="0" u="none" strike="noStrike" kern="1200" cap="none" spc="0" normalizeH="0" baseline="0" noProof="0">
                <a:ln>
                  <a:noFill/>
                </a:ln>
                <a:solidFill>
                  <a:srgbClr val="FFFFFF"/>
                </a:solidFill>
                <a:effectLst/>
                <a:uLnTx/>
                <a:uFillTx/>
                <a:latin typeface="KingsBureauGrot ThreeSeven" panose="02000506040000020004" pitchFamily="2" charset="0"/>
                <a:ea typeface="+mj-ea"/>
                <a:cs typeface="Calibri" panose="020F0502020204030204" pitchFamily="34" charset="0"/>
              </a:rPr>
            </a:br>
            <a:r>
              <a:rPr kumimoji="0" lang="en-US" sz="4000" b="1" i="0" u="none" strike="noStrike" kern="1200" cap="none" spc="0" normalizeH="0" baseline="0" noProof="0">
                <a:ln>
                  <a:noFill/>
                </a:ln>
                <a:solidFill>
                  <a:srgbClr val="FFFFFF"/>
                </a:solidFill>
                <a:effectLst/>
                <a:uLnTx/>
                <a:uFillTx/>
                <a:latin typeface="KingsBureauGrot ThreeSeven" panose="02000506040000020004" pitchFamily="2" charset="0"/>
                <a:ea typeface="+mj-ea"/>
                <a:cs typeface="Calibri" panose="020F0502020204030204" pitchFamily="34" charset="0"/>
              </a:rPr>
              <a:t>Training Office</a:t>
            </a:r>
            <a:br>
              <a:rPr kumimoji="0" lang="en-US" sz="4000" b="1" i="0" u="none" strike="noStrike" kern="1200" cap="none" spc="0" normalizeH="0" baseline="0" noProof="0">
                <a:ln>
                  <a:noFill/>
                </a:ln>
                <a:solidFill>
                  <a:srgbClr val="FFFFFF"/>
                </a:solidFill>
                <a:effectLst/>
                <a:uLnTx/>
                <a:uFillTx/>
                <a:latin typeface="KingsBureauGrot ThreeSeven" panose="02000506040000020004" pitchFamily="2" charset="0"/>
                <a:ea typeface="+mj-ea"/>
                <a:cs typeface="Calibri" panose="020F0502020204030204" pitchFamily="34" charset="0"/>
              </a:rPr>
            </a:br>
            <a:r>
              <a:rPr kumimoji="0" lang="en-US" sz="4000" b="1" i="0" u="none" strike="noStrike" kern="1200" cap="none" spc="0" normalizeH="0" baseline="0" noProof="0">
                <a:ln>
                  <a:noFill/>
                </a:ln>
                <a:solidFill>
                  <a:srgbClr val="FFFFFF"/>
                </a:solidFill>
                <a:effectLst/>
                <a:uLnTx/>
                <a:uFillTx/>
                <a:latin typeface="KingsBureauGrot ThreeSeven" panose="02000506040000020004" pitchFamily="2" charset="0"/>
                <a:ea typeface="+mj-ea"/>
                <a:cs typeface="Calibri" panose="020F0502020204030204" pitchFamily="34" charset="0"/>
              </a:rPr>
              <a:t>(KCATO)</a:t>
            </a:r>
          </a:p>
        </p:txBody>
      </p:sp>
      <p:sp>
        <p:nvSpPr>
          <p:cNvPr id="4" name="TextBox 3">
            <a:extLst>
              <a:ext uri="{FF2B5EF4-FFF2-40B4-BE49-F238E27FC236}">
                <a16:creationId xmlns:a16="http://schemas.microsoft.com/office/drawing/2014/main" id="{C1A89141-A271-2522-C61B-EB2F2DDC9F9C}"/>
              </a:ext>
            </a:extLst>
          </p:cNvPr>
          <p:cNvSpPr txBox="1"/>
          <p:nvPr/>
        </p:nvSpPr>
        <p:spPr>
          <a:xfrm>
            <a:off x="6661300" y="2956755"/>
            <a:ext cx="5464196" cy="341632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KingsBureauGrot ThreeSeven"/>
                <a:ea typeface="+mn-ea"/>
                <a:cs typeface="+mn-cs"/>
              </a:rPr>
              <a:t>Welcome to King’s</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white"/>
              </a:solidFill>
              <a:effectLst/>
              <a:uLnTx/>
              <a:uFillTx/>
              <a:latin typeface="KingsBureauGrot ThreeSeven"/>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KingsBureauGrot ThreeSeven"/>
                <a:ea typeface="+mn-ea"/>
                <a:cs typeface="+mn-cs"/>
              </a:rPr>
              <a:t>IAT Induction</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KingsBureauGrot ThreeSeve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KingsBureauGrot ThreeSeve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KingsBureauGrot ThreeSeven"/>
                <a:ea typeface="+mn-ea"/>
                <a:cs typeface="+mn-cs"/>
                <a:hlinkClick r:id="rId3">
                  <a:extLst>
                    <a:ext uri="{A12FA001-AC4F-418D-AE19-62706E023703}">
                      <ahyp:hlinkClr xmlns:ahyp="http://schemas.microsoft.com/office/drawing/2018/hyperlinkcolor" val="tx"/>
                    </a:ext>
                  </a:extLst>
                </a:hlinkClick>
              </a:rPr>
              <a:t>Kcato@kcl.ac.uk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KingsBureauGrot ThreeSeven"/>
                <a:ea typeface="+mn-ea"/>
                <a:cs typeface="+mn-cs"/>
              </a:rPr>
              <a:t>@Kings_CATO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KingsBureauGrot ThreeSeven"/>
                <a:ea typeface="+mn-ea"/>
                <a:cs typeface="+mn-cs"/>
                <a:hlinkClick r:id="rId4">
                  <a:extLst>
                    <a:ext uri="{A12FA001-AC4F-418D-AE19-62706E023703}">
                      <ahyp:hlinkClr xmlns:ahyp="http://schemas.microsoft.com/office/drawing/2018/hyperlinkcolor" val="tx"/>
                    </a:ext>
                  </a:extLst>
                </a:hlinkClick>
              </a:rPr>
              <a:t>KCATO Hub</a:t>
            </a:r>
            <a:endParaRPr kumimoji="0" lang="en-GB" sz="2000" b="1" i="0" u="none" strike="noStrike" kern="1200" cap="none" spc="0" normalizeH="0" baseline="0" noProof="0" dirty="0">
              <a:ln>
                <a:noFill/>
              </a:ln>
              <a:solidFill>
                <a:prstClr val="white"/>
              </a:solidFill>
              <a:effectLst/>
              <a:uLnTx/>
              <a:uFillTx/>
              <a:latin typeface="KingsBureauGrot ThreeSeve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KingsBureauGrot ThreeSeven"/>
              <a:ea typeface="+mn-ea"/>
              <a:cs typeface="+mn-cs"/>
            </a:endParaRPr>
          </a:p>
        </p:txBody>
      </p:sp>
    </p:spTree>
    <p:extLst>
      <p:ext uri="{BB962C8B-B14F-4D97-AF65-F5344CB8AC3E}">
        <p14:creationId xmlns:p14="http://schemas.microsoft.com/office/powerpoint/2010/main" val="316923632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E5A34-E7B5-272F-4640-0C8475A427E7}"/>
              </a:ext>
            </a:extLst>
          </p:cNvPr>
          <p:cNvSpPr>
            <a:spLocks noGrp="1"/>
          </p:cNvSpPr>
          <p:nvPr>
            <p:ph type="title"/>
          </p:nvPr>
        </p:nvSpPr>
        <p:spPr/>
        <p:txBody>
          <a:bodyPr/>
          <a:lstStyle/>
          <a:p>
            <a:r>
              <a:rPr lang="en-GB" dirty="0"/>
              <a:t>The Faculty of Dentistry, Oral &amp; Craniofacial Sciences </a:t>
            </a:r>
          </a:p>
        </p:txBody>
      </p:sp>
      <p:sp>
        <p:nvSpPr>
          <p:cNvPr id="3" name="Content Placeholder 2">
            <a:extLst>
              <a:ext uri="{FF2B5EF4-FFF2-40B4-BE49-F238E27FC236}">
                <a16:creationId xmlns:a16="http://schemas.microsoft.com/office/drawing/2014/main" id="{C4138B5B-F28B-40E8-D937-F2F7B1460C2F}"/>
              </a:ext>
            </a:extLst>
          </p:cNvPr>
          <p:cNvSpPr>
            <a:spLocks noGrp="1"/>
          </p:cNvSpPr>
          <p:nvPr>
            <p:ph sz="half" idx="1"/>
          </p:nvPr>
        </p:nvSpPr>
        <p:spPr>
          <a:xfrm>
            <a:off x="838200" y="1825625"/>
            <a:ext cx="10306050" cy="4351338"/>
          </a:xfrm>
        </p:spPr>
        <p:txBody>
          <a:bodyPr>
            <a:normAutofit fontScale="92500" lnSpcReduction="10000"/>
          </a:bodyPr>
          <a:lstStyle/>
          <a:p>
            <a:pPr marL="0" indent="0">
              <a:buNone/>
            </a:pPr>
            <a:r>
              <a:rPr lang="en-GB" sz="2800" dirty="0"/>
              <a:t>One of the world’s centres of excellence for dental education, oral and craniofacial scientific research, and oral healthcare provision, ranked 1st globally for dentistry in the QS World University Rankings 2020.</a:t>
            </a:r>
          </a:p>
          <a:p>
            <a:endParaRPr lang="en-GB" sz="2800" dirty="0"/>
          </a:p>
          <a:p>
            <a:endParaRPr lang="en-GB" sz="2800" dirty="0"/>
          </a:p>
          <a:p>
            <a:pPr marL="0" indent="0">
              <a:buNone/>
            </a:pPr>
            <a:r>
              <a:rPr lang="en-GB" sz="2800" dirty="0"/>
              <a:t>Departments:</a:t>
            </a:r>
          </a:p>
          <a:p>
            <a:pPr marL="285750" indent="-285750">
              <a:buFont typeface="Arial" panose="020B0604020202020204" pitchFamily="34" charset="0"/>
              <a:buChar char="•"/>
            </a:pPr>
            <a:r>
              <a:rPr lang="en-GB" sz="2800" dirty="0"/>
              <a:t>Craniofacial &amp; Regenerative Biology</a:t>
            </a:r>
          </a:p>
          <a:p>
            <a:pPr marL="285750" indent="-285750">
              <a:buFont typeface="Arial" panose="020B0604020202020204" pitchFamily="34" charset="0"/>
              <a:buChar char="•"/>
            </a:pPr>
            <a:r>
              <a:rPr lang="en-GB" sz="2800" dirty="0"/>
              <a:t>Dental Education</a:t>
            </a:r>
          </a:p>
          <a:p>
            <a:pPr marL="285750" indent="-285750">
              <a:buFont typeface="Arial" panose="020B0604020202020204" pitchFamily="34" charset="0"/>
              <a:buChar char="•"/>
            </a:pPr>
            <a:r>
              <a:rPr lang="en-GB" sz="2800" dirty="0"/>
              <a:t>Host-Microbiome Interactions</a:t>
            </a:r>
          </a:p>
          <a:p>
            <a:pPr marL="285750" indent="-285750">
              <a:buFont typeface="Arial" panose="020B0604020202020204" pitchFamily="34" charset="0"/>
              <a:buChar char="•"/>
            </a:pPr>
            <a:r>
              <a:rPr lang="en-GB" sz="2800" dirty="0"/>
              <a:t>Oral, Clinical &amp; Translational Sciences</a:t>
            </a:r>
          </a:p>
          <a:p>
            <a:pPr marL="342900" indent="-342900">
              <a:buFont typeface="Arial" panose="020B0604020202020204" pitchFamily="34" charset="0"/>
              <a:buChar char="•"/>
            </a:pPr>
            <a:endParaRPr lang="en-GB" sz="2800" dirty="0"/>
          </a:p>
          <a:p>
            <a:pPr marL="0" indent="0">
              <a:buNone/>
            </a:pPr>
            <a:endParaRPr lang="en-GB" dirty="0"/>
          </a:p>
        </p:txBody>
      </p:sp>
    </p:spTree>
    <p:extLst>
      <p:ext uri="{BB962C8B-B14F-4D97-AF65-F5344CB8AC3E}">
        <p14:creationId xmlns:p14="http://schemas.microsoft.com/office/powerpoint/2010/main" val="116963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7AE49-0B58-5084-D7B4-CFA3A6D0E80E}"/>
              </a:ext>
            </a:extLst>
          </p:cNvPr>
          <p:cNvSpPr>
            <a:spLocks noGrp="1"/>
          </p:cNvSpPr>
          <p:nvPr>
            <p:ph type="title"/>
          </p:nvPr>
        </p:nvSpPr>
        <p:spPr/>
        <p:txBody>
          <a:bodyPr/>
          <a:lstStyle/>
          <a:p>
            <a:r>
              <a:rPr lang="en-GB" dirty="0"/>
              <a:t>Florence Nightingale Faculty of Nursing, Midwifery &amp; Palliative Care</a:t>
            </a:r>
          </a:p>
        </p:txBody>
      </p:sp>
      <p:sp>
        <p:nvSpPr>
          <p:cNvPr id="3" name="Content Placeholder 2">
            <a:extLst>
              <a:ext uri="{FF2B5EF4-FFF2-40B4-BE49-F238E27FC236}">
                <a16:creationId xmlns:a16="http://schemas.microsoft.com/office/drawing/2014/main" id="{FF814ED1-BA1F-CFC1-A93F-1B596BDA4422}"/>
              </a:ext>
            </a:extLst>
          </p:cNvPr>
          <p:cNvSpPr>
            <a:spLocks noGrp="1"/>
          </p:cNvSpPr>
          <p:nvPr>
            <p:ph sz="half" idx="1"/>
          </p:nvPr>
        </p:nvSpPr>
        <p:spPr>
          <a:xfrm>
            <a:off x="838200" y="1825625"/>
            <a:ext cx="10515600" cy="4351338"/>
          </a:xfrm>
        </p:spPr>
        <p:txBody>
          <a:bodyPr>
            <a:normAutofit/>
          </a:bodyPr>
          <a:lstStyle/>
          <a:p>
            <a:pPr marL="342900" indent="-342900">
              <a:buFont typeface="Arial" panose="020B0604020202020204" pitchFamily="34" charset="0"/>
              <a:buChar char="•"/>
            </a:pPr>
            <a:r>
              <a:rPr lang="en-GB" dirty="0"/>
              <a:t>Descended from the training school Florence Nightingale set up at St Thomas’ Hospital in 1860</a:t>
            </a:r>
          </a:p>
          <a:p>
            <a:pPr marL="342900" indent="-342900">
              <a:buFont typeface="Arial" panose="020B0604020202020204" pitchFamily="34" charset="0"/>
              <a:buChar char="•"/>
            </a:pPr>
            <a:r>
              <a:rPr lang="en-GB" dirty="0"/>
              <a:t>The Cicely Saunders Institute was established in 2010 with the international charity she founded and is the world’s first purpose-built institute for palliative care.</a:t>
            </a:r>
          </a:p>
          <a:p>
            <a:pPr marL="342900" indent="-342900">
              <a:buFont typeface="Arial" panose="020B0604020202020204" pitchFamily="34" charset="0"/>
              <a:buChar char="•"/>
            </a:pPr>
            <a:r>
              <a:rPr lang="en-GB" dirty="0"/>
              <a:t>Both Florence and Cicely were multi-professional pioneers who used data to change practice and improve health and care</a:t>
            </a:r>
          </a:p>
          <a:p>
            <a:endParaRPr lang="en-GB" dirty="0"/>
          </a:p>
        </p:txBody>
      </p:sp>
    </p:spTree>
    <p:extLst>
      <p:ext uri="{BB962C8B-B14F-4D97-AF65-F5344CB8AC3E}">
        <p14:creationId xmlns:p14="http://schemas.microsoft.com/office/powerpoint/2010/main" val="3872874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00F7B-7FBC-08F1-D56C-E4F27049A25F}"/>
              </a:ext>
            </a:extLst>
          </p:cNvPr>
          <p:cNvSpPr>
            <a:spLocks noGrp="1"/>
          </p:cNvSpPr>
          <p:nvPr>
            <p:ph type="title"/>
          </p:nvPr>
        </p:nvSpPr>
        <p:spPr>
          <a:xfrm>
            <a:off x="514350" y="2766217"/>
            <a:ext cx="6686550" cy="1325563"/>
          </a:xfrm>
        </p:spPr>
        <p:txBody>
          <a:bodyPr>
            <a:normAutofit fontScale="90000"/>
          </a:bodyPr>
          <a:lstStyle/>
          <a:p>
            <a:r>
              <a:rPr lang="en-GB" altLang="en-US" dirty="0"/>
              <a:t>Gordon Museum of Pathology and Museum of Life Sciences</a:t>
            </a:r>
            <a:br>
              <a:rPr lang="en-GB" altLang="en-US" dirty="0"/>
            </a:br>
            <a:endParaRPr lang="en-GB" dirty="0"/>
          </a:p>
        </p:txBody>
      </p:sp>
      <p:pic>
        <p:nvPicPr>
          <p:cNvPr id="5" name="Picture 2">
            <a:extLst>
              <a:ext uri="{FF2B5EF4-FFF2-40B4-BE49-F238E27FC236}">
                <a16:creationId xmlns:a16="http://schemas.microsoft.com/office/drawing/2014/main" id="{D2B0D676-7CE7-D4AA-05FE-5AB531E819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853278" y="1332664"/>
            <a:ext cx="2873309" cy="419267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5968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38B99-5EF1-70A2-DC90-A95D4B0CFD55}"/>
              </a:ext>
            </a:extLst>
          </p:cNvPr>
          <p:cNvSpPr>
            <a:spLocks noGrp="1"/>
          </p:cNvSpPr>
          <p:nvPr>
            <p:ph type="title"/>
          </p:nvPr>
        </p:nvSpPr>
        <p:spPr/>
        <p:txBody>
          <a:bodyPr/>
          <a:lstStyle/>
          <a:p>
            <a:r>
              <a:rPr lang="en-GB" dirty="0" err="1"/>
              <a:t>SaIL</a:t>
            </a:r>
            <a:r>
              <a:rPr lang="en-GB" dirty="0"/>
              <a:t> Centre</a:t>
            </a:r>
          </a:p>
        </p:txBody>
      </p:sp>
      <p:grpSp>
        <p:nvGrpSpPr>
          <p:cNvPr id="5" name="Group 4">
            <a:extLst>
              <a:ext uri="{FF2B5EF4-FFF2-40B4-BE49-F238E27FC236}">
                <a16:creationId xmlns:a16="http://schemas.microsoft.com/office/drawing/2014/main" id="{1CA185B2-F306-9943-E98F-705B65223BCF}"/>
              </a:ext>
            </a:extLst>
          </p:cNvPr>
          <p:cNvGrpSpPr/>
          <p:nvPr/>
        </p:nvGrpSpPr>
        <p:grpSpPr>
          <a:xfrm>
            <a:off x="838380" y="1367930"/>
            <a:ext cx="10343969" cy="5299574"/>
            <a:chOff x="574656" y="1548492"/>
            <a:chExt cx="8413963" cy="4482735"/>
          </a:xfrm>
        </p:grpSpPr>
        <p:pic>
          <p:nvPicPr>
            <p:cNvPr id="6" name="Picture 6" descr="SaIL Centre June 2010-16">
              <a:extLst>
                <a:ext uri="{FF2B5EF4-FFF2-40B4-BE49-F238E27FC236}">
                  <a16:creationId xmlns:a16="http://schemas.microsoft.com/office/drawing/2014/main" id="{A74A869C-2CA9-282C-029D-859CD5D852FE}"/>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656" y="1548492"/>
              <a:ext cx="3232766" cy="214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IMG_6690">
              <a:extLst>
                <a:ext uri="{FF2B5EF4-FFF2-40B4-BE49-F238E27FC236}">
                  <a16:creationId xmlns:a16="http://schemas.microsoft.com/office/drawing/2014/main" id="{E20BBA14-C252-9058-2F0F-D72BE9D9CC9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7563" y="3784382"/>
              <a:ext cx="3371056" cy="2246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MVC-021X">
              <a:extLst>
                <a:ext uri="{FF2B5EF4-FFF2-40B4-BE49-F238E27FC236}">
                  <a16:creationId xmlns:a16="http://schemas.microsoft.com/office/drawing/2014/main" id="{79AC60D6-DEB6-48E3-D1ED-A736A4A38A26}"/>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7053" y="3805099"/>
              <a:ext cx="2968171" cy="2226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Picture 6">
            <a:extLst>
              <a:ext uri="{FF2B5EF4-FFF2-40B4-BE49-F238E27FC236}">
                <a16:creationId xmlns:a16="http://schemas.microsoft.com/office/drawing/2014/main" id="{75D35CB1-D4BE-C9A1-BC4F-CF801CC43155}"/>
              </a:ext>
            </a:extLst>
          </p:cNvPr>
          <p:cNvPicPr preferRelativeResize="0">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76037" y="1343657"/>
            <a:ext cx="3382314" cy="25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60006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3E34B-25E0-4821-AEF2-2E42193B2538}"/>
              </a:ext>
            </a:extLst>
          </p:cNvPr>
          <p:cNvSpPr>
            <a:spLocks noGrp="1"/>
          </p:cNvSpPr>
          <p:nvPr>
            <p:ph type="title"/>
          </p:nvPr>
        </p:nvSpPr>
        <p:spPr/>
        <p:txBody>
          <a:bodyPr/>
          <a:lstStyle/>
          <a:p>
            <a:r>
              <a:rPr lang="en-GB" altLang="en-US" dirty="0" err="1"/>
              <a:t>Chantler</a:t>
            </a:r>
            <a:r>
              <a:rPr lang="en-GB" altLang="en-US" dirty="0"/>
              <a:t> Simulation &amp; Interactive Learning Centre</a:t>
            </a:r>
            <a:endParaRPr lang="en-GB" dirty="0"/>
          </a:p>
        </p:txBody>
      </p:sp>
      <p:pic>
        <p:nvPicPr>
          <p:cNvPr id="5" name="Picture 2" descr="Z:\Images\Current\Photoshoots\Simon Ellis\Simon Ellis September 2012 Clinical Skills Centre\_SE05422m.jpg">
            <a:extLst>
              <a:ext uri="{FF2B5EF4-FFF2-40B4-BE49-F238E27FC236}">
                <a16:creationId xmlns:a16="http://schemas.microsoft.com/office/drawing/2014/main" id="{0DC336BA-16DC-B7F1-9AB9-C905B4ADA3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1695291"/>
            <a:ext cx="3810000" cy="247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Z:\Images\Current\Photoshoots\Simon Ellis\Simon Ellis September 2012 Clinical Skills Centre\_SE05338M.jpg">
            <a:extLst>
              <a:ext uri="{FF2B5EF4-FFF2-40B4-BE49-F238E27FC236}">
                <a16:creationId xmlns:a16="http://schemas.microsoft.com/office/drawing/2014/main" id="{CA19B792-A3E3-DF46-6F02-EDD7E584D6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1640" y="4161321"/>
            <a:ext cx="3894000" cy="254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Z:\Images\Current\Photoshoots\Simon Ellis\Simon Ellis September 2012 Clinical Skills Centre\_SE05293M2.jpg">
            <a:extLst>
              <a:ext uri="{FF2B5EF4-FFF2-40B4-BE49-F238E27FC236}">
                <a16:creationId xmlns:a16="http://schemas.microsoft.com/office/drawing/2014/main" id="{C19277A8-5077-384C-A1E3-E9F5935DC6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9300" y="4161319"/>
            <a:ext cx="3810000" cy="253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Z:\Images\Current\Photoshoots\Simon Ellis\Simon Ellis September 2012 Clinical Skills Centre\_SE05386M.jpg">
            <a:extLst>
              <a:ext uri="{FF2B5EF4-FFF2-40B4-BE49-F238E27FC236}">
                <a16:creationId xmlns:a16="http://schemas.microsoft.com/office/drawing/2014/main" id="{82B8B30B-0010-0D02-3C91-CDD378BC43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9300" y="1690688"/>
            <a:ext cx="3796340" cy="247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79839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744CA-3AC7-5264-5937-75068CC62D3F}"/>
              </a:ext>
            </a:extLst>
          </p:cNvPr>
          <p:cNvSpPr>
            <a:spLocks noGrp="1"/>
          </p:cNvSpPr>
          <p:nvPr>
            <p:ph type="title"/>
          </p:nvPr>
        </p:nvSpPr>
        <p:spPr>
          <a:xfrm>
            <a:off x="838199" y="130843"/>
            <a:ext cx="10515600" cy="1325563"/>
          </a:xfrm>
        </p:spPr>
        <p:txBody>
          <a:bodyPr/>
          <a:lstStyle/>
          <a:p>
            <a:r>
              <a:rPr lang="en-US" dirty="0" err="1"/>
              <a:t>Centres</a:t>
            </a:r>
            <a:r>
              <a:rPr lang="en-US" dirty="0"/>
              <a:t> of Excellence</a:t>
            </a:r>
            <a:endParaRPr lang="en-GB" dirty="0"/>
          </a:p>
        </p:txBody>
      </p:sp>
      <p:sp>
        <p:nvSpPr>
          <p:cNvPr id="3" name="Content Placeholder 2">
            <a:extLst>
              <a:ext uri="{FF2B5EF4-FFF2-40B4-BE49-F238E27FC236}">
                <a16:creationId xmlns:a16="http://schemas.microsoft.com/office/drawing/2014/main" id="{2D42972F-8518-E241-1538-2C6B27471563}"/>
              </a:ext>
            </a:extLst>
          </p:cNvPr>
          <p:cNvSpPr>
            <a:spLocks noGrp="1"/>
          </p:cNvSpPr>
          <p:nvPr>
            <p:ph sz="half" idx="1"/>
          </p:nvPr>
        </p:nvSpPr>
        <p:spPr>
          <a:xfrm>
            <a:off x="-2" y="1342239"/>
            <a:ext cx="9151712" cy="5384918"/>
          </a:xfrm>
        </p:spPr>
        <p:txBody>
          <a:bodyPr>
            <a:noAutofit/>
          </a:bodyPr>
          <a:lstStyle/>
          <a:p>
            <a:pPr marL="0" indent="0">
              <a:buNone/>
            </a:pPr>
            <a:r>
              <a:rPr lang="en-US" sz="1800" dirty="0"/>
              <a:t>NIHR infrastructure:</a:t>
            </a:r>
          </a:p>
          <a:p>
            <a:pPr>
              <a:buFont typeface="Arial" panose="020B0604020202020204" pitchFamily="34" charset="0"/>
              <a:buChar char="•"/>
            </a:pPr>
            <a:r>
              <a:rPr lang="en-GB" sz="1800" dirty="0"/>
              <a:t>NIHR Maudsley Biomedical Research Centre</a:t>
            </a:r>
          </a:p>
          <a:p>
            <a:pPr>
              <a:buFont typeface="Arial" panose="020B0604020202020204" pitchFamily="34" charset="0"/>
              <a:buChar char="•"/>
            </a:pPr>
            <a:r>
              <a:rPr lang="en-GB" sz="1800" dirty="0"/>
              <a:t>NIHR Bioresource and NIHR Mental Health Translational Research Collaboration.</a:t>
            </a:r>
            <a:endParaRPr lang="en-US" sz="1800" dirty="0"/>
          </a:p>
          <a:p>
            <a:pPr>
              <a:buFont typeface="Arial" panose="020B0604020202020204" pitchFamily="34" charset="0"/>
              <a:buChar char="•"/>
            </a:pPr>
            <a:r>
              <a:rPr lang="en-GB" sz="1800" dirty="0"/>
              <a:t>Two NIHR Clinical Research Facilities: one MHRA Phase-1 accredited with specialist expertise in advanced therapies, one with specialist capabilities in mental health and neuroscience</a:t>
            </a:r>
          </a:p>
          <a:p>
            <a:pPr>
              <a:buFont typeface="Arial" panose="020B0604020202020204" pitchFamily="34" charset="0"/>
              <a:buChar char="•"/>
            </a:pPr>
            <a:r>
              <a:rPr lang="en-GB" sz="1800" dirty="0"/>
              <a:t>IHR Applied Research Collaboration South London</a:t>
            </a:r>
            <a:endParaRPr lang="en-US" sz="1800" dirty="0"/>
          </a:p>
          <a:p>
            <a:pPr marL="0" indent="0">
              <a:buNone/>
            </a:pPr>
            <a:r>
              <a:rPr lang="en-US" sz="1800" dirty="0"/>
              <a:t>Research infrastructure funded by UKRI and major charities including:</a:t>
            </a:r>
          </a:p>
          <a:p>
            <a:r>
              <a:rPr lang="en-US" sz="1800" dirty="0"/>
              <a:t>Advanced Therapies Accelerator </a:t>
            </a:r>
          </a:p>
          <a:p>
            <a:r>
              <a:rPr lang="en-US" sz="1800" dirty="0"/>
              <a:t>Comprehensive Cancer Centre </a:t>
            </a:r>
          </a:p>
          <a:p>
            <a:r>
              <a:rPr lang="en-US" sz="1800" dirty="0"/>
              <a:t>Neuropsychiatric Hub </a:t>
            </a:r>
          </a:p>
          <a:p>
            <a:r>
              <a:rPr lang="en-US" sz="1800" dirty="0"/>
              <a:t>London Institute for Healthcare Engineering</a:t>
            </a:r>
          </a:p>
          <a:p>
            <a:r>
              <a:rPr lang="en-US" sz="1800" dirty="0"/>
              <a:t>MRC/</a:t>
            </a:r>
            <a:r>
              <a:rPr lang="en-US" sz="1800" dirty="0" err="1"/>
              <a:t>LifeArc</a:t>
            </a:r>
            <a:r>
              <a:rPr lang="en-US" sz="1800" dirty="0"/>
              <a:t>/BBSRC Gene Therapy Innovation Hub </a:t>
            </a:r>
          </a:p>
          <a:p>
            <a:r>
              <a:rPr lang="en-US" sz="1800" dirty="0"/>
              <a:t>Experimental Cancer Medicine Centre </a:t>
            </a:r>
          </a:p>
          <a:p>
            <a:r>
              <a:rPr lang="en-US" sz="1800" dirty="0"/>
              <a:t>Innovate UK AI Centre for Value-Based Healthcare</a:t>
            </a:r>
          </a:p>
          <a:p>
            <a:r>
              <a:rPr lang="en-US" sz="1800" dirty="0"/>
              <a:t>Wellcome Centre for Medical Engineering ….. And many more!</a:t>
            </a:r>
          </a:p>
          <a:p>
            <a:pPr marL="0" indent="0">
              <a:buNone/>
            </a:pPr>
            <a:endParaRPr lang="en-GB" sz="1800" dirty="0"/>
          </a:p>
        </p:txBody>
      </p:sp>
      <p:pic>
        <p:nvPicPr>
          <p:cNvPr id="5" name="Picture 2">
            <a:extLst>
              <a:ext uri="{FF2B5EF4-FFF2-40B4-BE49-F238E27FC236}">
                <a16:creationId xmlns:a16="http://schemas.microsoft.com/office/drawing/2014/main" id="{5830CB65-10F4-F262-DD28-073C07AC74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9151709" y="0"/>
            <a:ext cx="3040292" cy="516761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5137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5A302C-25CE-189A-4BFE-28357777DAEC}"/>
              </a:ext>
            </a:extLst>
          </p:cNvPr>
          <p:cNvPicPr>
            <a:picLocks noChangeAspect="1"/>
          </p:cNvPicPr>
          <p:nvPr/>
        </p:nvPicPr>
        <p:blipFill rotWithShape="1">
          <a:blip r:embed="rId2"/>
          <a:srcRect l="5125" t="12256" r="2835" b="7654"/>
          <a:stretch/>
        </p:blipFill>
        <p:spPr>
          <a:xfrm>
            <a:off x="2869035" y="1613235"/>
            <a:ext cx="5620624" cy="4351338"/>
          </a:xfrm>
          <a:prstGeom prst="rect">
            <a:avLst/>
          </a:prstGeom>
        </p:spPr>
      </p:pic>
      <p:sp>
        <p:nvSpPr>
          <p:cNvPr id="6" name="Title 1">
            <a:extLst>
              <a:ext uri="{FF2B5EF4-FFF2-40B4-BE49-F238E27FC236}">
                <a16:creationId xmlns:a16="http://schemas.microsoft.com/office/drawing/2014/main" id="{AD8FBA11-0569-C8F2-1B07-06E272F1D2FE}"/>
              </a:ext>
            </a:extLst>
          </p:cNvPr>
          <p:cNvSpPr>
            <a:spLocks noGrp="1"/>
          </p:cNvSpPr>
          <p:nvPr>
            <p:ph type="title"/>
          </p:nvPr>
        </p:nvSpPr>
        <p:spPr>
          <a:xfrm>
            <a:off x="838200" y="365125"/>
            <a:ext cx="10515600" cy="1325563"/>
          </a:xfrm>
        </p:spPr>
        <p:txBody>
          <a:bodyPr/>
          <a:lstStyle/>
          <a:p>
            <a:r>
              <a:rPr lang="en-US" dirty="0"/>
              <a:t>Local IAT </a:t>
            </a:r>
            <a:r>
              <a:rPr lang="en-US" dirty="0" err="1"/>
              <a:t>Organisation</a:t>
            </a:r>
            <a:endParaRPr lang="en-GB" dirty="0"/>
          </a:p>
        </p:txBody>
      </p:sp>
    </p:spTree>
    <p:extLst>
      <p:ext uri="{BB962C8B-B14F-4D97-AF65-F5344CB8AC3E}">
        <p14:creationId xmlns:p14="http://schemas.microsoft.com/office/powerpoint/2010/main" val="421415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42D70-F029-CA71-19C0-633137B2260E}"/>
              </a:ext>
            </a:extLst>
          </p:cNvPr>
          <p:cNvSpPr>
            <a:spLocks noGrp="1"/>
          </p:cNvSpPr>
          <p:nvPr>
            <p:ph type="title"/>
          </p:nvPr>
        </p:nvSpPr>
        <p:spPr/>
        <p:txBody>
          <a:bodyPr/>
          <a:lstStyle/>
          <a:p>
            <a:r>
              <a:rPr lang="en-GB" dirty="0"/>
              <a:t>Class of 2023/24</a:t>
            </a:r>
          </a:p>
        </p:txBody>
      </p:sp>
      <p:sp>
        <p:nvSpPr>
          <p:cNvPr id="4" name="Content Placeholder 3">
            <a:extLst>
              <a:ext uri="{FF2B5EF4-FFF2-40B4-BE49-F238E27FC236}">
                <a16:creationId xmlns:a16="http://schemas.microsoft.com/office/drawing/2014/main" id="{9892C7AD-FCE3-2AB1-E33C-058A78F1F10A}"/>
              </a:ext>
            </a:extLst>
          </p:cNvPr>
          <p:cNvSpPr>
            <a:spLocks noGrp="1"/>
          </p:cNvSpPr>
          <p:nvPr>
            <p:ph sz="half" idx="2"/>
          </p:nvPr>
        </p:nvSpPr>
        <p:spPr>
          <a:xfrm>
            <a:off x="2210554" y="1573804"/>
            <a:ext cx="7770889" cy="5131796"/>
          </a:xfrm>
          <a:solidFill>
            <a:schemeClr val="bg1"/>
          </a:solidFill>
        </p:spPr>
        <p:txBody>
          <a:bodyPr/>
          <a:lstStyle/>
          <a:p>
            <a:endParaRPr lang="en-GB" dirty="0"/>
          </a:p>
        </p:txBody>
      </p:sp>
      <p:pic>
        <p:nvPicPr>
          <p:cNvPr id="6" name="Content Placeholder 10">
            <a:extLst>
              <a:ext uri="{FF2B5EF4-FFF2-40B4-BE49-F238E27FC236}">
                <a16:creationId xmlns:a16="http://schemas.microsoft.com/office/drawing/2014/main" id="{8F06C261-5830-8D42-85B4-57693FBEADFD}"/>
              </a:ext>
            </a:extLst>
          </p:cNvPr>
          <p:cNvPicPr>
            <a:picLocks noChangeAspect="1"/>
          </p:cNvPicPr>
          <p:nvPr/>
        </p:nvPicPr>
        <p:blipFill>
          <a:blip r:embed="rId2"/>
          <a:stretch>
            <a:fillRect/>
          </a:stretch>
        </p:blipFill>
        <p:spPr>
          <a:xfrm>
            <a:off x="2210555" y="1358196"/>
            <a:ext cx="7770890" cy="5832297"/>
          </a:xfrm>
          <a:prstGeom prst="rect">
            <a:avLst/>
          </a:prstGeom>
        </p:spPr>
      </p:pic>
    </p:spTree>
    <p:extLst>
      <p:ext uri="{BB962C8B-B14F-4D97-AF65-F5344CB8AC3E}">
        <p14:creationId xmlns:p14="http://schemas.microsoft.com/office/powerpoint/2010/main" val="31601722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C6AB0-A373-1E35-A3D5-2CB761A89575}"/>
              </a:ext>
            </a:extLst>
          </p:cNvPr>
          <p:cNvSpPr>
            <a:spLocks noGrp="1"/>
          </p:cNvSpPr>
          <p:nvPr>
            <p:ph type="title"/>
          </p:nvPr>
        </p:nvSpPr>
        <p:spPr/>
        <p:txBody>
          <a:bodyPr/>
          <a:lstStyle/>
          <a:p>
            <a:r>
              <a:rPr lang="en-GB" altLang="en-US" dirty="0"/>
              <a:t>Integrated Academic Training Path</a:t>
            </a:r>
            <a:endParaRPr lang="en-GB" dirty="0"/>
          </a:p>
        </p:txBody>
      </p:sp>
      <p:pic>
        <p:nvPicPr>
          <p:cNvPr id="5" name="Content Placeholder 5">
            <a:extLst>
              <a:ext uri="{FF2B5EF4-FFF2-40B4-BE49-F238E27FC236}">
                <a16:creationId xmlns:a16="http://schemas.microsoft.com/office/drawing/2014/main" id="{BAAF521D-29F6-51C2-8323-A1E020353D1D}"/>
              </a:ext>
            </a:extLst>
          </p:cNvPr>
          <p:cNvPicPr>
            <a:picLocks noChangeAspect="1"/>
          </p:cNvPicPr>
          <p:nvPr/>
        </p:nvPicPr>
        <p:blipFill>
          <a:blip r:embed="rId2"/>
          <a:stretch>
            <a:fillRect/>
          </a:stretch>
        </p:blipFill>
        <p:spPr>
          <a:xfrm>
            <a:off x="287479" y="1690688"/>
            <a:ext cx="11617041" cy="4802187"/>
          </a:xfrm>
          <a:prstGeom prst="rect">
            <a:avLst/>
          </a:prstGeom>
        </p:spPr>
      </p:pic>
    </p:spTree>
    <p:extLst>
      <p:ext uri="{BB962C8B-B14F-4D97-AF65-F5344CB8AC3E}">
        <p14:creationId xmlns:p14="http://schemas.microsoft.com/office/powerpoint/2010/main" val="2727771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C2BA7C-E905-CFAC-DB5F-29E9A8184446}"/>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B67B1443-61C2-D056-349B-AE91BC7E6972}"/>
              </a:ext>
            </a:extLst>
          </p:cNvPr>
          <p:cNvSpPr>
            <a:spLocks noGrp="1"/>
          </p:cNvSpPr>
          <p:nvPr>
            <p:ph sz="half" idx="2"/>
          </p:nvPr>
        </p:nvSpPr>
        <p:spPr/>
        <p:txBody>
          <a:bodyPr/>
          <a:lstStyle/>
          <a:p>
            <a:endParaRPr lang="en-GB"/>
          </a:p>
        </p:txBody>
      </p:sp>
      <p:pic>
        <p:nvPicPr>
          <p:cNvPr id="5" name="Picture 4">
            <a:extLst>
              <a:ext uri="{FF2B5EF4-FFF2-40B4-BE49-F238E27FC236}">
                <a16:creationId xmlns:a16="http://schemas.microsoft.com/office/drawing/2014/main" id="{7158B7AF-16FA-DD34-D3E3-81B46E300258}"/>
              </a:ext>
            </a:extLst>
          </p:cNvPr>
          <p:cNvPicPr>
            <a:picLocks noChangeAspect="1"/>
          </p:cNvPicPr>
          <p:nvPr/>
        </p:nvPicPr>
        <p:blipFill>
          <a:blip r:embed="rId2"/>
          <a:stretch>
            <a:fillRect/>
          </a:stretch>
        </p:blipFill>
        <p:spPr>
          <a:xfrm>
            <a:off x="260985" y="1825625"/>
            <a:ext cx="11670030" cy="4856657"/>
          </a:xfrm>
          <a:prstGeom prst="rect">
            <a:avLst/>
          </a:prstGeom>
        </p:spPr>
      </p:pic>
      <p:sp>
        <p:nvSpPr>
          <p:cNvPr id="6" name="Title 1">
            <a:extLst>
              <a:ext uri="{FF2B5EF4-FFF2-40B4-BE49-F238E27FC236}">
                <a16:creationId xmlns:a16="http://schemas.microsoft.com/office/drawing/2014/main" id="{2C46CAEA-2B2B-6DA3-8FF8-0C7A2105CE1A}"/>
              </a:ext>
            </a:extLst>
          </p:cNvPr>
          <p:cNvSpPr txBox="1">
            <a:spLocks/>
          </p:cNvSpPr>
          <p:nvPr/>
        </p:nvSpPr>
        <p:spPr>
          <a:xfrm>
            <a:off x="914400" y="34607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dirty="0"/>
              <a:t>Integrated Academic Training Path</a:t>
            </a:r>
            <a:endParaRPr lang="en-GB" dirty="0"/>
          </a:p>
        </p:txBody>
      </p:sp>
    </p:spTree>
    <p:extLst>
      <p:ext uri="{BB962C8B-B14F-4D97-AF65-F5344CB8AC3E}">
        <p14:creationId xmlns:p14="http://schemas.microsoft.com/office/powerpoint/2010/main" val="3536948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77A1A-EB97-D1E4-3A2A-56CCC82A8441}"/>
              </a:ext>
            </a:extLst>
          </p:cNvPr>
          <p:cNvSpPr>
            <a:spLocks noGrp="1"/>
          </p:cNvSpPr>
          <p:nvPr>
            <p:ph type="title"/>
          </p:nvPr>
        </p:nvSpPr>
        <p:spPr>
          <a:xfrm>
            <a:off x="2100942" y="365125"/>
            <a:ext cx="9252858" cy="1325563"/>
          </a:xfrm>
        </p:spPr>
        <p:txBody>
          <a:bodyPr/>
          <a:lstStyle/>
          <a:p>
            <a:pPr algn="ctr"/>
            <a:r>
              <a:rPr lang="en-US" b="1" dirty="0">
                <a:solidFill>
                  <a:schemeClr val="bg1"/>
                </a:solidFill>
                <a:latin typeface="KingsBureauGrot FiveOne"/>
                <a:cs typeface="Calibri Light"/>
              </a:rPr>
              <a:t>King's Clinical Academic Training Office (KCATO)</a:t>
            </a:r>
            <a:endParaRPr lang="en-US" dirty="0">
              <a:solidFill>
                <a:schemeClr val="bg1"/>
              </a:solidFill>
              <a:latin typeface="KingsBureauGrot FiveOne"/>
              <a:cs typeface="Calibri Light" panose="020F0302020204030204"/>
            </a:endParaRPr>
          </a:p>
        </p:txBody>
      </p:sp>
      <p:sp>
        <p:nvSpPr>
          <p:cNvPr id="15" name="Content Placeholder 14">
            <a:extLst>
              <a:ext uri="{FF2B5EF4-FFF2-40B4-BE49-F238E27FC236}">
                <a16:creationId xmlns:a16="http://schemas.microsoft.com/office/drawing/2014/main" id="{89BACBFE-D639-1AF0-29D0-0ED22E16FF76}"/>
              </a:ext>
            </a:extLst>
          </p:cNvPr>
          <p:cNvSpPr>
            <a:spLocks noGrp="1"/>
          </p:cNvSpPr>
          <p:nvPr>
            <p:ph sz="half" idx="1"/>
          </p:nvPr>
        </p:nvSpPr>
        <p:spPr>
          <a:xfrm>
            <a:off x="546084" y="1825625"/>
            <a:ext cx="11226280" cy="4351338"/>
          </a:xfrm>
        </p:spPr>
        <p:txBody>
          <a:bodyPr vert="horz" lIns="91440" tIns="45720" rIns="91440" bIns="45720" rtlCol="0" anchor="t">
            <a:normAutofit/>
          </a:bodyPr>
          <a:lstStyle/>
          <a:p>
            <a:pPr algn="ctr">
              <a:buNone/>
            </a:pPr>
            <a:r>
              <a:rPr lang="en-US" sz="2000" b="1" dirty="0">
                <a:solidFill>
                  <a:srgbClr val="FFFFFF"/>
                </a:solidFill>
                <a:latin typeface="KingsBureauGrot FiveOne"/>
                <a:cs typeface="Calibri" panose="020F0502020204030204"/>
              </a:rPr>
              <a:t>Mission</a:t>
            </a:r>
            <a:r>
              <a:rPr lang="en-US" sz="2000" dirty="0">
                <a:solidFill>
                  <a:srgbClr val="FFFFFF"/>
                </a:solidFill>
                <a:latin typeface="KingsBureauGrot FiveOne"/>
                <a:cs typeface="Calibri" panose="020F0502020204030204"/>
              </a:rPr>
              <a:t>: To facilitate and support world-class pan-professional clinical academic training </a:t>
            </a:r>
            <a:endParaRPr lang="en-US" sz="2000" dirty="0">
              <a:solidFill>
                <a:srgbClr val="000000"/>
              </a:solidFill>
              <a:latin typeface="Calibri" panose="020F0502020204030204"/>
              <a:cs typeface="Calibri" panose="020F0502020204030204"/>
            </a:endParaRPr>
          </a:p>
          <a:p>
            <a:pPr algn="ctr">
              <a:buNone/>
            </a:pPr>
            <a:r>
              <a:rPr lang="en-US" sz="2000" dirty="0">
                <a:solidFill>
                  <a:srgbClr val="FFFFFF"/>
                </a:solidFill>
                <a:latin typeface="KingsBureauGrot FiveOne"/>
                <a:cs typeface="Calibri" panose="020F0502020204030204"/>
              </a:rPr>
              <a:t>across  King’s College London and its NHS partner Trusts,</a:t>
            </a:r>
            <a:endParaRPr lang="en-US" sz="2000" dirty="0">
              <a:solidFill>
                <a:srgbClr val="000000"/>
              </a:solidFill>
              <a:latin typeface="Calibri" panose="020F0502020204030204"/>
              <a:cs typeface="Calibri" panose="020F0502020204030204"/>
            </a:endParaRPr>
          </a:p>
          <a:p>
            <a:pPr algn="ctr">
              <a:buNone/>
            </a:pPr>
            <a:r>
              <a:rPr lang="en-US" sz="2000" dirty="0">
                <a:solidFill>
                  <a:srgbClr val="FFFFFF"/>
                </a:solidFill>
                <a:latin typeface="KingsBureauGrot FiveOne"/>
                <a:cs typeface="Calibri" panose="020F0502020204030204"/>
              </a:rPr>
              <a:t> enabling </a:t>
            </a:r>
            <a:r>
              <a:rPr lang="en-US" sz="2000" b="1" dirty="0">
                <a:solidFill>
                  <a:srgbClr val="FFFFFF"/>
                </a:solidFill>
                <a:latin typeface="KingsBureauGrot FiveOne"/>
                <a:cs typeface="Calibri" panose="020F0502020204030204"/>
              </a:rPr>
              <a:t>all health professional disciplines</a:t>
            </a:r>
            <a:r>
              <a:rPr lang="en-US" sz="2000" dirty="0">
                <a:solidFill>
                  <a:srgbClr val="FFFFFF"/>
                </a:solidFill>
                <a:latin typeface="KingsBureauGrot FiveOne"/>
                <a:cs typeface="Calibri" panose="020F0502020204030204"/>
              </a:rPr>
              <a:t> to become </a:t>
            </a:r>
            <a:r>
              <a:rPr lang="en-US" sz="2000" b="1" dirty="0">
                <a:solidFill>
                  <a:srgbClr val="FFFFFF"/>
                </a:solidFill>
                <a:latin typeface="KingsBureauGrot FiveOne"/>
                <a:cs typeface="Calibri" panose="020F0502020204030204"/>
              </a:rPr>
              <a:t>clinical academic leaders of the future</a:t>
            </a:r>
            <a:endParaRPr lang="en-US" sz="2000" dirty="0">
              <a:cs typeface="Calibri"/>
            </a:endParaRPr>
          </a:p>
          <a:p>
            <a:pPr marL="0" indent="0">
              <a:buNone/>
            </a:pPr>
            <a:endParaRPr lang="en-US" dirty="0">
              <a:cs typeface="Calibri"/>
            </a:endParaRPr>
          </a:p>
        </p:txBody>
      </p:sp>
      <p:pic>
        <p:nvPicPr>
          <p:cNvPr id="5" name="Picture 10" descr="Image from KCATO Event Demystifying Funding Applications (2023)">
            <a:extLst>
              <a:ext uri="{FF2B5EF4-FFF2-40B4-BE49-F238E27FC236}">
                <a16:creationId xmlns:a16="http://schemas.microsoft.com/office/drawing/2014/main" id="{1BE7C523-5641-1469-17EC-DDFD592ED362}"/>
              </a:ext>
            </a:extLst>
          </p:cNvPr>
          <p:cNvPicPr>
            <a:picLocks noChangeAspect="1"/>
          </p:cNvPicPr>
          <p:nvPr/>
        </p:nvPicPr>
        <p:blipFill>
          <a:blip r:embed="rId3"/>
          <a:stretch>
            <a:fillRect/>
          </a:stretch>
        </p:blipFill>
        <p:spPr>
          <a:xfrm>
            <a:off x="546083" y="3556714"/>
            <a:ext cx="2743199" cy="1840568"/>
          </a:xfrm>
          <a:prstGeom prst="rect">
            <a:avLst/>
          </a:prstGeom>
        </p:spPr>
      </p:pic>
      <p:pic>
        <p:nvPicPr>
          <p:cNvPr id="7" name="Picture 8" descr="A person wearing a scrubs and a blue lanyard&#10;&#10;Description automatically generated">
            <a:extLst>
              <a:ext uri="{FF2B5EF4-FFF2-40B4-BE49-F238E27FC236}">
                <a16:creationId xmlns:a16="http://schemas.microsoft.com/office/drawing/2014/main" id="{CA230269-C87F-750A-7F10-AA5F32EDF97E}"/>
              </a:ext>
            </a:extLst>
          </p:cNvPr>
          <p:cNvPicPr>
            <a:picLocks noChangeAspect="1"/>
          </p:cNvPicPr>
          <p:nvPr/>
        </p:nvPicPr>
        <p:blipFill>
          <a:blip r:embed="rId4"/>
          <a:stretch>
            <a:fillRect/>
          </a:stretch>
        </p:blipFill>
        <p:spPr>
          <a:xfrm>
            <a:off x="3386037" y="3573828"/>
            <a:ext cx="2743200" cy="1810439"/>
          </a:xfrm>
          <a:prstGeom prst="rect">
            <a:avLst/>
          </a:prstGeom>
        </p:spPr>
      </p:pic>
      <p:pic>
        <p:nvPicPr>
          <p:cNvPr id="9" name="Picture 9" descr=" Image from KCATO Event Demystifying Funding Applications (2023)">
            <a:extLst>
              <a:ext uri="{FF2B5EF4-FFF2-40B4-BE49-F238E27FC236}">
                <a16:creationId xmlns:a16="http://schemas.microsoft.com/office/drawing/2014/main" id="{3A279442-7957-3E05-91F5-F5BEF713E6C4}"/>
              </a:ext>
            </a:extLst>
          </p:cNvPr>
          <p:cNvPicPr>
            <a:picLocks noChangeAspect="1"/>
          </p:cNvPicPr>
          <p:nvPr/>
        </p:nvPicPr>
        <p:blipFill>
          <a:blip r:embed="rId5"/>
          <a:stretch>
            <a:fillRect/>
          </a:stretch>
        </p:blipFill>
        <p:spPr>
          <a:xfrm>
            <a:off x="6197410" y="3555222"/>
            <a:ext cx="2743200" cy="1844814"/>
          </a:xfrm>
          <a:prstGeom prst="rect">
            <a:avLst/>
          </a:prstGeom>
        </p:spPr>
      </p:pic>
      <p:pic>
        <p:nvPicPr>
          <p:cNvPr id="10" name="Picture 10" descr="A group of doctors looking at an x-ray&#10;&#10;Description automatically generated">
            <a:extLst>
              <a:ext uri="{FF2B5EF4-FFF2-40B4-BE49-F238E27FC236}">
                <a16:creationId xmlns:a16="http://schemas.microsoft.com/office/drawing/2014/main" id="{9C525666-7685-5E60-ADC3-194F1C5ACA87}"/>
              </a:ext>
            </a:extLst>
          </p:cNvPr>
          <p:cNvPicPr>
            <a:picLocks noChangeAspect="1"/>
          </p:cNvPicPr>
          <p:nvPr/>
        </p:nvPicPr>
        <p:blipFill>
          <a:blip r:embed="rId6"/>
          <a:stretch>
            <a:fillRect/>
          </a:stretch>
        </p:blipFill>
        <p:spPr>
          <a:xfrm>
            <a:off x="9040283" y="3556437"/>
            <a:ext cx="2771422" cy="1838026"/>
          </a:xfrm>
          <a:prstGeom prst="rect">
            <a:avLst/>
          </a:prstGeom>
        </p:spPr>
      </p:pic>
      <p:pic>
        <p:nvPicPr>
          <p:cNvPr id="23" name="Picture 22" descr="QR Code to KCATO Newsletter">
            <a:extLst>
              <a:ext uri="{FF2B5EF4-FFF2-40B4-BE49-F238E27FC236}">
                <a16:creationId xmlns:a16="http://schemas.microsoft.com/office/drawing/2014/main" id="{2FEE36E4-FBA6-80F3-307A-F7CB28D85684}"/>
              </a:ext>
            </a:extLst>
          </p:cNvPr>
          <p:cNvPicPr>
            <a:picLocks noChangeAspect="1"/>
          </p:cNvPicPr>
          <p:nvPr/>
        </p:nvPicPr>
        <p:blipFill>
          <a:blip r:embed="rId7"/>
          <a:stretch>
            <a:fillRect/>
          </a:stretch>
        </p:blipFill>
        <p:spPr>
          <a:xfrm>
            <a:off x="10593751" y="5277766"/>
            <a:ext cx="1520869" cy="1502506"/>
          </a:xfrm>
          <a:prstGeom prst="rect">
            <a:avLst/>
          </a:prstGeom>
        </p:spPr>
      </p:pic>
      <p:sp>
        <p:nvSpPr>
          <p:cNvPr id="25" name="TextBox 6">
            <a:extLst>
              <a:ext uri="{FF2B5EF4-FFF2-40B4-BE49-F238E27FC236}">
                <a16:creationId xmlns:a16="http://schemas.microsoft.com/office/drawing/2014/main" id="{DC2E3457-6CC5-1E54-C5F2-CAD1AA629FB0}"/>
              </a:ext>
            </a:extLst>
          </p:cNvPr>
          <p:cNvSpPr txBox="1"/>
          <p:nvPr/>
        </p:nvSpPr>
        <p:spPr>
          <a:xfrm>
            <a:off x="8900852" y="5993383"/>
            <a:ext cx="1968501"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KingsBureauGrot FiveOne"/>
                <a:ea typeface="+mn-ea"/>
                <a:cs typeface="+mn-cs"/>
              </a:rPr>
              <a:t>Signup for our quarterly Newsletters!</a:t>
            </a:r>
          </a:p>
        </p:txBody>
      </p:sp>
      <p:sp>
        <p:nvSpPr>
          <p:cNvPr id="3" name="Text Box 5">
            <a:extLst>
              <a:ext uri="{FF2B5EF4-FFF2-40B4-BE49-F238E27FC236}">
                <a16:creationId xmlns:a16="http://schemas.microsoft.com/office/drawing/2014/main" id="{52E190BD-ADFE-B0B3-D820-3A55C3F56F68}"/>
              </a:ext>
            </a:extLst>
          </p:cNvPr>
          <p:cNvSpPr txBox="1">
            <a:spLocks noChangeArrowheads="1"/>
          </p:cNvSpPr>
          <p:nvPr/>
        </p:nvSpPr>
        <p:spPr bwMode="auto">
          <a:xfrm>
            <a:off x="293630" y="5790625"/>
            <a:ext cx="3729441" cy="104254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sng" strike="noStrike" cap="none" normalizeH="0" baseline="0" dirty="0">
                <a:ln>
                  <a:noFill/>
                </a:ln>
                <a:solidFill>
                  <a:schemeClr val="bg1"/>
                </a:solidFill>
                <a:effectLst/>
                <a:latin typeface="Calibri"/>
                <a:ea typeface="Calibri"/>
                <a:cs typeface="Calibri"/>
                <a:hlinkClick r:id="rId8">
                  <a:extLst>
                    <a:ext uri="{A12FA001-AC4F-418D-AE19-62706E023703}">
                      <ahyp:hlinkClr xmlns:ahyp="http://schemas.microsoft.com/office/drawing/2018/hyperlinkcolor" val="tx"/>
                    </a:ext>
                  </a:extLst>
                </a:hlinkClick>
              </a:rPr>
              <a:t>kcato@kcl.ac.</a:t>
            </a:r>
            <a:r>
              <a:rPr lang="en-GB" altLang="en-US" sz="1600" u="sng" dirty="0">
                <a:solidFill>
                  <a:schemeClr val="bg1"/>
                </a:solidFill>
                <a:latin typeface="Calibri"/>
                <a:ea typeface="Calibri"/>
                <a:cs typeface="Calibri"/>
                <a:hlinkClick r:id="rId8">
                  <a:extLst>
                    <a:ext uri="{A12FA001-AC4F-418D-AE19-62706E023703}">
                      <ahyp:hlinkClr xmlns:ahyp="http://schemas.microsoft.com/office/drawing/2018/hyperlinkcolor" val="tx"/>
                    </a:ext>
                  </a:extLst>
                </a:hlinkClick>
              </a:rPr>
              <a:t>uk</a:t>
            </a:r>
            <a:endParaRPr lang="en-GB" altLang="en-US" sz="1600" u="sng" dirty="0">
              <a:solidFill>
                <a:schemeClr val="bg1"/>
              </a:solidFill>
              <a:latin typeface="Calibri"/>
              <a:ea typeface="Calibri"/>
              <a:cs typeface="Calibri"/>
            </a:endParaRPr>
          </a:p>
          <a:p>
            <a:pPr marL="0" marR="0" lvl="0" indent="0" algn="l" defTabSz="914400" rtl="0" eaLnBrk="0" fontAlgn="base" latinLnBrk="0" hangingPunct="0">
              <a:lnSpc>
                <a:spcPct val="100000"/>
              </a:lnSpc>
              <a:spcBef>
                <a:spcPct val="0"/>
              </a:spcBef>
              <a:spcAft>
                <a:spcPct val="0"/>
              </a:spcAft>
              <a:buClrTx/>
              <a:buSzTx/>
              <a:buFontTx/>
              <a:buNone/>
              <a:tabLst/>
            </a:pPr>
            <a:r>
              <a:rPr lang="en-GB" sz="1800" b="0" i="0" u="sng" strike="noStrike" dirty="0">
                <a:solidFill>
                  <a:schemeClr val="bg1"/>
                </a:solidFill>
                <a:effectLst/>
                <a:latin typeface="Calibri" panose="020F0502020204030204" pitchFamily="34" charset="0"/>
                <a:hlinkClick r:id="rId9">
                  <a:extLst>
                    <a:ext uri="{A12FA001-AC4F-418D-AE19-62706E023703}">
                      <ahyp:hlinkClr xmlns:ahyp="http://schemas.microsoft.com/office/drawing/2018/hyperlinkcolor" val="tx"/>
                    </a:ext>
                  </a:extLst>
                </a:hlinkClick>
              </a:rPr>
              <a:t>www.kcl.ac.uk/kcato</a:t>
            </a:r>
            <a:endParaRPr lang="en-GB" altLang="en-US" sz="1600" b="0" i="0" u="none" strike="noStrike" cap="none" normalizeH="0" baseline="0" dirty="0">
              <a:ln>
                <a:noFill/>
              </a:ln>
              <a:solidFill>
                <a:schemeClr val="bg1"/>
              </a:solidFill>
              <a:effectLst/>
              <a:latin typeface="Calibri"/>
              <a:ea typeface="Calibri"/>
              <a:cs typeface="Calibri"/>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chemeClr val="bg1"/>
                </a:solidFill>
                <a:effectLst/>
                <a:latin typeface="Calibri"/>
                <a:ea typeface="Calibri"/>
                <a:cs typeface="Calibri"/>
              </a:rPr>
              <a:t>@Kings_KCATO</a:t>
            </a:r>
            <a:endParaRPr lang="en-GB" altLang="en-US" sz="1600" dirty="0">
              <a:solidFill>
                <a:schemeClr val="bg1"/>
              </a:solidFill>
              <a:latin typeface="Calibri"/>
              <a:ea typeface="Calibri"/>
              <a:cs typeface="Calibri"/>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err="1">
                <a:ln>
                  <a:noFill/>
                </a:ln>
                <a:solidFill>
                  <a:schemeClr val="bg1"/>
                </a:solidFill>
                <a:effectLst/>
                <a:latin typeface="Calibri"/>
                <a:ea typeface="Calibri"/>
                <a:cs typeface="Calibri"/>
              </a:rPr>
              <a:t>kingscato</a:t>
            </a:r>
            <a:endParaRPr kumimoji="0" lang="en-GB" altLang="en-US" sz="1600" b="0" i="0" u="none" strike="noStrike" cap="none" normalizeH="0" baseline="0" dirty="0">
              <a:ln>
                <a:noFill/>
              </a:ln>
              <a:solidFill>
                <a:schemeClr val="bg1"/>
              </a:solidFill>
              <a:effectLst/>
              <a:latin typeface="Calibri"/>
              <a:ea typeface="Calibri"/>
              <a:cs typeface="Calibri"/>
            </a:endParaRPr>
          </a:p>
        </p:txBody>
      </p:sp>
      <p:grpSp>
        <p:nvGrpSpPr>
          <p:cNvPr id="12" name="Group 11">
            <a:extLst>
              <a:ext uri="{FF2B5EF4-FFF2-40B4-BE49-F238E27FC236}">
                <a16:creationId xmlns:a16="http://schemas.microsoft.com/office/drawing/2014/main" id="{138C75A0-0DE0-78E1-17E9-C74B2423191C}"/>
              </a:ext>
            </a:extLst>
          </p:cNvPr>
          <p:cNvGrpSpPr/>
          <p:nvPr/>
        </p:nvGrpSpPr>
        <p:grpSpPr>
          <a:xfrm>
            <a:off x="0" y="5768021"/>
            <a:ext cx="367070" cy="1103518"/>
            <a:chOff x="0" y="8750485"/>
            <a:chExt cx="367070" cy="1103518"/>
          </a:xfrm>
        </p:grpSpPr>
        <p:pic>
          <p:nvPicPr>
            <p:cNvPr id="13" name="Graphic 3" descr="Email outline">
              <a:extLst>
                <a:ext uri="{FF2B5EF4-FFF2-40B4-BE49-F238E27FC236}">
                  <a16:creationId xmlns:a16="http://schemas.microsoft.com/office/drawing/2014/main" id="{4FF47F59-159F-99C2-5DBC-EDEABA354CC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114" y="8750485"/>
              <a:ext cx="283091" cy="302669"/>
            </a:xfrm>
            <a:prstGeom prst="rect">
              <a:avLst/>
            </a:prstGeom>
          </p:spPr>
        </p:pic>
        <p:sp>
          <p:nvSpPr>
            <p:cNvPr id="14" name="Multiplication Sign 13">
              <a:extLst>
                <a:ext uri="{FF2B5EF4-FFF2-40B4-BE49-F238E27FC236}">
                  <a16:creationId xmlns:a16="http://schemas.microsoft.com/office/drawing/2014/main" id="{D82E1A7F-621B-A4B3-F555-D2D3647D37D7}"/>
                </a:ext>
              </a:extLst>
            </p:cNvPr>
            <p:cNvSpPr/>
            <p:nvPr/>
          </p:nvSpPr>
          <p:spPr>
            <a:xfrm>
              <a:off x="39114" y="9284526"/>
              <a:ext cx="300378" cy="277553"/>
            </a:xfrm>
            <a:prstGeom prst="mathMultiply">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16" name="TextBox 5">
              <a:extLst>
                <a:ext uri="{FF2B5EF4-FFF2-40B4-BE49-F238E27FC236}">
                  <a16:creationId xmlns:a16="http://schemas.microsoft.com/office/drawing/2014/main" id="{63EC513C-8EC4-47BF-4830-813A45CAF812}"/>
                </a:ext>
              </a:extLst>
            </p:cNvPr>
            <p:cNvSpPr txBox="1"/>
            <p:nvPr/>
          </p:nvSpPr>
          <p:spPr>
            <a:xfrm>
              <a:off x="0" y="9484671"/>
              <a:ext cx="367070" cy="369332"/>
            </a:xfrm>
            <a:prstGeom prst="rect">
              <a:avLst/>
            </a:prstGeom>
            <a:noFill/>
            <a:ln>
              <a:no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tLang="en-US" sz="1800" b="1">
                  <a:solidFill>
                    <a:schemeClr val="bg1"/>
                  </a:solidFill>
                  <a:latin typeface="Calibri"/>
                  <a:ea typeface="Calibri"/>
                  <a:cs typeface="Calibri"/>
                </a:rPr>
                <a:t>in</a:t>
              </a:r>
              <a:endParaRPr lang="en-GB">
                <a:solidFill>
                  <a:schemeClr val="bg1"/>
                </a:solidFill>
              </a:endParaRPr>
            </a:p>
          </p:txBody>
        </p:sp>
        <p:pic>
          <p:nvPicPr>
            <p:cNvPr id="17" name="Graphic 6" descr="Cursor with solid fill">
              <a:extLst>
                <a:ext uri="{FF2B5EF4-FFF2-40B4-BE49-F238E27FC236}">
                  <a16:creationId xmlns:a16="http://schemas.microsoft.com/office/drawing/2014/main" id="{6C5C47F1-2CB4-2D4B-A54A-AD9A5EA5E3F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0747" y="9027322"/>
              <a:ext cx="283037" cy="283037"/>
            </a:xfrm>
            <a:prstGeom prst="rect">
              <a:avLst/>
            </a:prstGeom>
          </p:spPr>
        </p:pic>
      </p:grpSp>
    </p:spTree>
    <p:extLst>
      <p:ext uri="{BB962C8B-B14F-4D97-AF65-F5344CB8AC3E}">
        <p14:creationId xmlns:p14="http://schemas.microsoft.com/office/powerpoint/2010/main" val="1121632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C6FF4-0C6C-4D62-5E29-D516391862F1}"/>
              </a:ext>
            </a:extLst>
          </p:cNvPr>
          <p:cNvSpPr>
            <a:spLocks noGrp="1"/>
          </p:cNvSpPr>
          <p:nvPr>
            <p:ph type="title"/>
          </p:nvPr>
        </p:nvSpPr>
        <p:spPr/>
        <p:txBody>
          <a:bodyPr/>
          <a:lstStyle/>
          <a:p>
            <a:r>
              <a:rPr lang="en-US" dirty="0"/>
              <a:t>NIHR Academic Clinical Fellow</a:t>
            </a:r>
            <a:endParaRPr lang="en-GB" dirty="0"/>
          </a:p>
        </p:txBody>
      </p:sp>
      <p:sp>
        <p:nvSpPr>
          <p:cNvPr id="3" name="Content Placeholder 2">
            <a:extLst>
              <a:ext uri="{FF2B5EF4-FFF2-40B4-BE49-F238E27FC236}">
                <a16:creationId xmlns:a16="http://schemas.microsoft.com/office/drawing/2014/main" id="{70329113-D712-9DCB-0B39-C979D668DB15}"/>
              </a:ext>
            </a:extLst>
          </p:cNvPr>
          <p:cNvSpPr>
            <a:spLocks noGrp="1"/>
          </p:cNvSpPr>
          <p:nvPr>
            <p:ph sz="half" idx="1"/>
          </p:nvPr>
        </p:nvSpPr>
        <p:spPr>
          <a:xfrm>
            <a:off x="838200" y="1825625"/>
            <a:ext cx="10782300" cy="4351338"/>
          </a:xfrm>
        </p:spPr>
        <p:txBody>
          <a:bodyPr>
            <a:normAutofit/>
          </a:bodyPr>
          <a:lstStyle/>
          <a:p>
            <a:pPr>
              <a:lnSpc>
                <a:spcPct val="90000"/>
              </a:lnSpc>
              <a:buFont typeface="Arial" panose="020B0604020202020204" pitchFamily="34" charset="0"/>
              <a:buChar char="•"/>
            </a:pPr>
            <a:r>
              <a:rPr lang="en-GB" altLang="en-US" dirty="0"/>
              <a:t>Usually pre-doctoral clinical academic trainee, but can be appointed with PhD </a:t>
            </a:r>
          </a:p>
          <a:p>
            <a:pPr>
              <a:lnSpc>
                <a:spcPct val="90000"/>
              </a:lnSpc>
              <a:buFont typeface="Arial" panose="020B0604020202020204" pitchFamily="34" charset="0"/>
              <a:buChar char="•"/>
            </a:pPr>
            <a:r>
              <a:rPr lang="en-GB" altLang="en-US" dirty="0"/>
              <a:t>Can be appointed at any level, includes run-through training </a:t>
            </a:r>
          </a:p>
          <a:p>
            <a:pPr>
              <a:lnSpc>
                <a:spcPct val="90000"/>
              </a:lnSpc>
              <a:buFont typeface="Arial" panose="020B0604020202020204" pitchFamily="34" charset="0"/>
              <a:buChar char="•"/>
            </a:pPr>
            <a:r>
              <a:rPr lang="en-GB" altLang="en-US" dirty="0"/>
              <a:t>25% time carrying out research, usually as 3 month blocks per year, combined with clinical training for up to 3 years </a:t>
            </a:r>
          </a:p>
          <a:p>
            <a:pPr>
              <a:lnSpc>
                <a:spcPct val="90000"/>
              </a:lnSpc>
              <a:buFont typeface="Arial" panose="020B0604020202020204" pitchFamily="34" charset="0"/>
              <a:buChar char="•"/>
            </a:pPr>
            <a:r>
              <a:rPr lang="en-GB" altLang="en-US" dirty="0"/>
              <a:t>Aim is to obtain a Clinical Research Training Fellowship or other funding to complete PhD/MD(Res) </a:t>
            </a:r>
          </a:p>
          <a:p>
            <a:endParaRPr lang="en-GB" dirty="0"/>
          </a:p>
        </p:txBody>
      </p:sp>
    </p:spTree>
    <p:extLst>
      <p:ext uri="{BB962C8B-B14F-4D97-AF65-F5344CB8AC3E}">
        <p14:creationId xmlns:p14="http://schemas.microsoft.com/office/powerpoint/2010/main" val="3736584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77603-B9F0-D893-CABC-DBA4D17E5D40}"/>
              </a:ext>
            </a:extLst>
          </p:cNvPr>
          <p:cNvSpPr>
            <a:spLocks noGrp="1"/>
          </p:cNvSpPr>
          <p:nvPr>
            <p:ph type="title"/>
          </p:nvPr>
        </p:nvSpPr>
        <p:spPr/>
        <p:txBody>
          <a:bodyPr/>
          <a:lstStyle/>
          <a:p>
            <a:r>
              <a:rPr lang="en-US" dirty="0"/>
              <a:t>NIHR Clinical Lecturer</a:t>
            </a:r>
            <a:endParaRPr lang="en-GB" dirty="0"/>
          </a:p>
        </p:txBody>
      </p:sp>
      <p:sp>
        <p:nvSpPr>
          <p:cNvPr id="3" name="Content Placeholder 2">
            <a:extLst>
              <a:ext uri="{FF2B5EF4-FFF2-40B4-BE49-F238E27FC236}">
                <a16:creationId xmlns:a16="http://schemas.microsoft.com/office/drawing/2014/main" id="{96FF1735-5E3E-5959-338B-7D2842448E2C}"/>
              </a:ext>
            </a:extLst>
          </p:cNvPr>
          <p:cNvSpPr>
            <a:spLocks noGrp="1"/>
          </p:cNvSpPr>
          <p:nvPr>
            <p:ph sz="half" idx="1"/>
          </p:nvPr>
        </p:nvSpPr>
        <p:spPr>
          <a:xfrm>
            <a:off x="838200" y="1825625"/>
            <a:ext cx="10820400" cy="4351338"/>
          </a:xfrm>
        </p:spPr>
        <p:txBody>
          <a:bodyPr>
            <a:normAutofit/>
          </a:bodyPr>
          <a:lstStyle/>
          <a:p>
            <a:pPr>
              <a:buFont typeface="Arial" panose="020B0604020202020204" pitchFamily="34" charset="0"/>
              <a:buChar char="•"/>
            </a:pPr>
            <a:r>
              <a:rPr lang="en-GB" altLang="en-US" dirty="0"/>
              <a:t>Post-doctoral clinical academic trainee </a:t>
            </a:r>
          </a:p>
          <a:p>
            <a:pPr>
              <a:buFont typeface="Arial" panose="020B0604020202020204" pitchFamily="34" charset="0"/>
              <a:buChar char="•"/>
            </a:pPr>
            <a:r>
              <a:rPr lang="en-GB" altLang="en-US" dirty="0"/>
              <a:t>Hold an NTN or been benchmarked through the appropriate nationally agreed process prior to appointment</a:t>
            </a:r>
          </a:p>
          <a:p>
            <a:pPr>
              <a:buFont typeface="Arial" panose="020B0604020202020204" pitchFamily="34" charset="0"/>
              <a:buChar char="•"/>
            </a:pPr>
            <a:r>
              <a:rPr lang="en-GB" altLang="en-US" dirty="0"/>
              <a:t>50% time carrying out research, combined with clinical training, organised to suit the trainee’s needs </a:t>
            </a:r>
          </a:p>
          <a:p>
            <a:pPr>
              <a:buFont typeface="Arial" panose="020B0604020202020204" pitchFamily="34" charset="0"/>
              <a:buChar char="•"/>
            </a:pPr>
            <a:r>
              <a:rPr lang="en-GB" altLang="en-US" dirty="0"/>
              <a:t>Maximum time 4 years, provided that ongoing clinical training is required </a:t>
            </a:r>
          </a:p>
          <a:p>
            <a:pPr>
              <a:buFont typeface="Arial" panose="020B0604020202020204" pitchFamily="34" charset="0"/>
              <a:buChar char="•"/>
            </a:pPr>
            <a:r>
              <a:rPr lang="en-GB" altLang="en-US" dirty="0"/>
              <a:t>Aim is to obtain a Clinician Scientist Fellowship or Clinical Senior Lectureship </a:t>
            </a:r>
          </a:p>
          <a:p>
            <a:endParaRPr lang="en-GB" dirty="0"/>
          </a:p>
        </p:txBody>
      </p:sp>
    </p:spTree>
    <p:extLst>
      <p:ext uri="{BB962C8B-B14F-4D97-AF65-F5344CB8AC3E}">
        <p14:creationId xmlns:p14="http://schemas.microsoft.com/office/powerpoint/2010/main" val="5463093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9BE0F-E63A-DCE2-D56A-821B61AE83E3}"/>
              </a:ext>
            </a:extLst>
          </p:cNvPr>
          <p:cNvSpPr>
            <a:spLocks noGrp="1"/>
          </p:cNvSpPr>
          <p:nvPr>
            <p:ph type="title"/>
          </p:nvPr>
        </p:nvSpPr>
        <p:spPr/>
        <p:txBody>
          <a:bodyPr/>
          <a:lstStyle/>
          <a:p>
            <a:r>
              <a:rPr lang="en-GB" dirty="0"/>
              <a:t>AMS Starter Grants</a:t>
            </a:r>
          </a:p>
        </p:txBody>
      </p:sp>
      <p:sp>
        <p:nvSpPr>
          <p:cNvPr id="3" name="Content Placeholder 2">
            <a:extLst>
              <a:ext uri="{FF2B5EF4-FFF2-40B4-BE49-F238E27FC236}">
                <a16:creationId xmlns:a16="http://schemas.microsoft.com/office/drawing/2014/main" id="{ED87AB88-285C-E222-C251-B2A745AE5F3A}"/>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39C3F546-810F-DB75-84E2-1DFC3AD2F461}"/>
              </a:ext>
            </a:extLst>
          </p:cNvPr>
          <p:cNvSpPr>
            <a:spLocks noGrp="1"/>
          </p:cNvSpPr>
          <p:nvPr>
            <p:ph sz="half" idx="2"/>
          </p:nvPr>
        </p:nvSpPr>
        <p:spPr/>
        <p:txBody>
          <a:bodyPr/>
          <a:lstStyle/>
          <a:p>
            <a:r>
              <a:rPr lang="en-GB" dirty="0"/>
              <a:t>https://acmedsci.ac.uk/grants-and-schemes/grant-schemes/starter-grants</a:t>
            </a:r>
          </a:p>
        </p:txBody>
      </p:sp>
      <p:pic>
        <p:nvPicPr>
          <p:cNvPr id="6" name="Picture 5">
            <a:extLst>
              <a:ext uri="{FF2B5EF4-FFF2-40B4-BE49-F238E27FC236}">
                <a16:creationId xmlns:a16="http://schemas.microsoft.com/office/drawing/2014/main" id="{A60C5A0C-A09D-4448-8C92-76D6EF8AD2A1}"/>
              </a:ext>
            </a:extLst>
          </p:cNvPr>
          <p:cNvPicPr>
            <a:picLocks noChangeAspect="1"/>
          </p:cNvPicPr>
          <p:nvPr/>
        </p:nvPicPr>
        <p:blipFill rotWithShape="1">
          <a:blip r:embed="rId2"/>
          <a:srcRect l="21141" t="2691" r="21626" b="54862"/>
          <a:stretch/>
        </p:blipFill>
        <p:spPr>
          <a:xfrm>
            <a:off x="623813" y="1619075"/>
            <a:ext cx="5610373" cy="4941115"/>
          </a:xfrm>
          <a:prstGeom prst="rect">
            <a:avLst/>
          </a:prstGeom>
        </p:spPr>
      </p:pic>
    </p:spTree>
    <p:extLst>
      <p:ext uri="{BB962C8B-B14F-4D97-AF65-F5344CB8AC3E}">
        <p14:creationId xmlns:p14="http://schemas.microsoft.com/office/powerpoint/2010/main" val="39708193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344B6-21EB-0ADD-B462-05598DD8ACAD}"/>
              </a:ext>
            </a:extLst>
          </p:cNvPr>
          <p:cNvSpPr>
            <a:spLocks noGrp="1"/>
          </p:cNvSpPr>
          <p:nvPr>
            <p:ph type="title"/>
          </p:nvPr>
        </p:nvSpPr>
        <p:spPr/>
        <p:txBody>
          <a:bodyPr/>
          <a:lstStyle/>
          <a:p>
            <a:r>
              <a:rPr lang="en-US" dirty="0"/>
              <a:t>Common Features of ACF and ACL</a:t>
            </a:r>
            <a:endParaRPr lang="en-GB" dirty="0"/>
          </a:p>
        </p:txBody>
      </p:sp>
      <p:sp>
        <p:nvSpPr>
          <p:cNvPr id="3" name="Content Placeholder 2">
            <a:extLst>
              <a:ext uri="{FF2B5EF4-FFF2-40B4-BE49-F238E27FC236}">
                <a16:creationId xmlns:a16="http://schemas.microsoft.com/office/drawing/2014/main" id="{239CEA95-84F0-CCAB-3415-CC50DBFCD7C9}"/>
              </a:ext>
            </a:extLst>
          </p:cNvPr>
          <p:cNvSpPr>
            <a:spLocks noGrp="1"/>
          </p:cNvSpPr>
          <p:nvPr>
            <p:ph sz="half" idx="1"/>
          </p:nvPr>
        </p:nvSpPr>
        <p:spPr>
          <a:xfrm>
            <a:off x="838200" y="1825625"/>
            <a:ext cx="10515600" cy="4351338"/>
          </a:xfrm>
        </p:spPr>
        <p:txBody>
          <a:bodyPr>
            <a:normAutofit fontScale="85000" lnSpcReduction="10000"/>
          </a:bodyPr>
          <a:lstStyle/>
          <a:p>
            <a:pPr>
              <a:lnSpc>
                <a:spcPct val="150000"/>
              </a:lnSpc>
              <a:buFont typeface="Arial" panose="020B0604020202020204" pitchFamily="34" charset="0"/>
              <a:buChar char="•"/>
            </a:pPr>
            <a:r>
              <a:rPr lang="en-GB" altLang="en-US" sz="3000" b="1" dirty="0"/>
              <a:t>Trainees must be assessed as per standards laid out in Gold Guide</a:t>
            </a:r>
          </a:p>
          <a:p>
            <a:pPr lvl="1">
              <a:lnSpc>
                <a:spcPct val="150000"/>
              </a:lnSpc>
              <a:buFont typeface="Courier New" panose="02070309020205020404" pitchFamily="49" charset="0"/>
              <a:buChar char="o"/>
            </a:pPr>
            <a:r>
              <a:rPr lang="en-GB" altLang="en-US" sz="3000" dirty="0"/>
              <a:t>Both clinical and academic training must be assessed</a:t>
            </a:r>
          </a:p>
          <a:p>
            <a:pPr>
              <a:lnSpc>
                <a:spcPct val="150000"/>
              </a:lnSpc>
              <a:buFont typeface="Arial" panose="020B0604020202020204" pitchFamily="34" charset="0"/>
              <a:buChar char="•"/>
            </a:pPr>
            <a:r>
              <a:rPr lang="en-GB" altLang="en-US" sz="3000" b="1" dirty="0"/>
              <a:t>Trainees entitled to NIHR Trainees Co-ordinating Centre funded bursary </a:t>
            </a:r>
          </a:p>
          <a:p>
            <a:pPr lvl="1">
              <a:lnSpc>
                <a:spcPct val="150000"/>
              </a:lnSpc>
              <a:buFont typeface="Courier New" panose="02070309020205020404" pitchFamily="49" charset="0"/>
              <a:buChar char="o"/>
            </a:pPr>
            <a:r>
              <a:rPr lang="en-GB" altLang="en-US" sz="3000" dirty="0"/>
              <a:t>Does not cover mandatory clinical training </a:t>
            </a:r>
          </a:p>
          <a:p>
            <a:pPr>
              <a:lnSpc>
                <a:spcPct val="150000"/>
              </a:lnSpc>
              <a:buFont typeface="Arial" panose="020B0604020202020204" pitchFamily="34" charset="0"/>
              <a:buChar char="•"/>
            </a:pPr>
            <a:r>
              <a:rPr lang="en-GB" altLang="en-US" sz="3000" b="1" dirty="0"/>
              <a:t>Bench fees available to support basic research costs</a:t>
            </a:r>
          </a:p>
          <a:p>
            <a:pPr>
              <a:lnSpc>
                <a:spcPct val="150000"/>
              </a:lnSpc>
              <a:buFont typeface="Arial" panose="020B0604020202020204" pitchFamily="34" charset="0"/>
              <a:buChar char="•"/>
            </a:pPr>
            <a:r>
              <a:rPr lang="en-GB" altLang="en-US" sz="3000" b="1" dirty="0"/>
              <a:t>Access to research training opportunities </a:t>
            </a:r>
          </a:p>
          <a:p>
            <a:endParaRPr lang="en-GB" dirty="0"/>
          </a:p>
        </p:txBody>
      </p:sp>
    </p:spTree>
    <p:extLst>
      <p:ext uri="{BB962C8B-B14F-4D97-AF65-F5344CB8AC3E}">
        <p14:creationId xmlns:p14="http://schemas.microsoft.com/office/powerpoint/2010/main" val="789484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D54DB-9D7C-0460-3700-1B6868762319}"/>
              </a:ext>
            </a:extLst>
          </p:cNvPr>
          <p:cNvSpPr>
            <a:spLocks noGrp="1"/>
          </p:cNvSpPr>
          <p:nvPr>
            <p:ph type="title"/>
          </p:nvPr>
        </p:nvSpPr>
        <p:spPr/>
        <p:txBody>
          <a:bodyPr/>
          <a:lstStyle/>
          <a:p>
            <a:r>
              <a:rPr lang="en-US" dirty="0"/>
              <a:t>Research Blocks Abroad</a:t>
            </a:r>
            <a:endParaRPr lang="en-GB" dirty="0"/>
          </a:p>
        </p:txBody>
      </p:sp>
      <p:sp>
        <p:nvSpPr>
          <p:cNvPr id="3" name="Content Placeholder 2">
            <a:extLst>
              <a:ext uri="{FF2B5EF4-FFF2-40B4-BE49-F238E27FC236}">
                <a16:creationId xmlns:a16="http://schemas.microsoft.com/office/drawing/2014/main" id="{EEED7817-E7E8-BA60-F380-553106D57361}"/>
              </a:ext>
            </a:extLst>
          </p:cNvPr>
          <p:cNvSpPr>
            <a:spLocks noGrp="1"/>
          </p:cNvSpPr>
          <p:nvPr>
            <p:ph sz="half" idx="1"/>
          </p:nvPr>
        </p:nvSpPr>
        <p:spPr>
          <a:xfrm>
            <a:off x="838200" y="1825625"/>
            <a:ext cx="10668000" cy="4351338"/>
          </a:xfrm>
        </p:spPr>
        <p:txBody>
          <a:bodyPr>
            <a:normAutofit fontScale="92500" lnSpcReduction="10000"/>
          </a:bodyPr>
          <a:lstStyle/>
          <a:p>
            <a:pPr marL="0" indent="0">
              <a:buNone/>
            </a:pPr>
            <a:r>
              <a:rPr lang="en-GB" sz="2800" dirty="0"/>
              <a:t>A small number of past ACFs have undertaken research blocks abroad. </a:t>
            </a:r>
          </a:p>
          <a:p>
            <a:pPr marL="0" indent="0">
              <a:buNone/>
            </a:pPr>
            <a:endParaRPr lang="en-GB" sz="2800" dirty="0"/>
          </a:p>
          <a:p>
            <a:pPr marL="0" indent="0">
              <a:buNone/>
            </a:pPr>
            <a:r>
              <a:rPr lang="en-GB" sz="2800" dirty="0"/>
              <a:t>If you feel your research would require you to take a research block abroad please note the following:</a:t>
            </a:r>
          </a:p>
          <a:p>
            <a:pPr marL="0" indent="0">
              <a:buNone/>
            </a:pPr>
            <a:endParaRPr lang="en-GB" sz="2800" dirty="0"/>
          </a:p>
          <a:p>
            <a:pPr marL="0" indent="0"/>
            <a:endParaRPr lang="en-GB" sz="500" dirty="0"/>
          </a:p>
          <a:p>
            <a:pPr>
              <a:buFont typeface="Arial" panose="020B0604020202020204" pitchFamily="34" charset="0"/>
              <a:buChar char="•"/>
            </a:pPr>
            <a:r>
              <a:rPr lang="en-GB" sz="2800" dirty="0"/>
              <a:t>You must discuss this decision with your Academic Lead as a first point of contact</a:t>
            </a:r>
          </a:p>
          <a:p>
            <a:pPr>
              <a:buFont typeface="Arial" panose="020B0604020202020204" pitchFamily="34" charset="0"/>
              <a:buChar char="•"/>
            </a:pPr>
            <a:r>
              <a:rPr lang="en-GB" sz="2800" dirty="0"/>
              <a:t>The decision to carry out research abroad must be approved by the ACF Programme Lead</a:t>
            </a:r>
          </a:p>
          <a:p>
            <a:pPr>
              <a:buFont typeface="Arial" panose="020B0604020202020204" pitchFamily="34" charset="0"/>
              <a:buChar char="•"/>
            </a:pPr>
            <a:r>
              <a:rPr lang="en-GB" sz="2800" dirty="0"/>
              <a:t>No funding will be available to support overseas research</a:t>
            </a:r>
          </a:p>
          <a:p>
            <a:endParaRPr lang="en-GB" dirty="0"/>
          </a:p>
        </p:txBody>
      </p:sp>
    </p:spTree>
    <p:extLst>
      <p:ext uri="{BB962C8B-B14F-4D97-AF65-F5344CB8AC3E}">
        <p14:creationId xmlns:p14="http://schemas.microsoft.com/office/powerpoint/2010/main" val="8328772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B959D-E6DC-4CAC-1DA5-1793D3F25389}"/>
              </a:ext>
            </a:extLst>
          </p:cNvPr>
          <p:cNvSpPr>
            <a:spLocks noGrp="1"/>
          </p:cNvSpPr>
          <p:nvPr>
            <p:ph type="title"/>
          </p:nvPr>
        </p:nvSpPr>
        <p:spPr/>
        <p:txBody>
          <a:bodyPr/>
          <a:lstStyle/>
          <a:p>
            <a:r>
              <a:rPr lang="en-US" dirty="0"/>
              <a:t>Bursary Funding</a:t>
            </a:r>
            <a:endParaRPr lang="en-GB" dirty="0"/>
          </a:p>
        </p:txBody>
      </p:sp>
      <p:sp>
        <p:nvSpPr>
          <p:cNvPr id="3" name="Content Placeholder 2">
            <a:extLst>
              <a:ext uri="{FF2B5EF4-FFF2-40B4-BE49-F238E27FC236}">
                <a16:creationId xmlns:a16="http://schemas.microsoft.com/office/drawing/2014/main" id="{2CA0DAE7-C705-AB2D-5CC2-16DBACAB55D9}"/>
              </a:ext>
            </a:extLst>
          </p:cNvPr>
          <p:cNvSpPr>
            <a:spLocks noGrp="1"/>
          </p:cNvSpPr>
          <p:nvPr>
            <p:ph sz="half" idx="1"/>
          </p:nvPr>
        </p:nvSpPr>
        <p:spPr>
          <a:xfrm>
            <a:off x="838200" y="1825625"/>
            <a:ext cx="10515600" cy="4351338"/>
          </a:xfrm>
        </p:spPr>
        <p:txBody>
          <a:bodyPr>
            <a:normAutofit/>
          </a:bodyPr>
          <a:lstStyle/>
          <a:p>
            <a:r>
              <a:rPr lang="en-GB" dirty="0"/>
              <a:t>ACFs and CLs can apply for up to £1,000 per year</a:t>
            </a:r>
          </a:p>
          <a:p>
            <a:r>
              <a:rPr lang="en-GB" dirty="0"/>
              <a:t>Applications should always be prospective, at least 2 months in advance of the event</a:t>
            </a:r>
          </a:p>
          <a:p>
            <a:r>
              <a:rPr lang="en-GB" dirty="0"/>
              <a:t>For large future expenses, trainees can apply to roll over unused funds to the next financial year before the 1st April</a:t>
            </a:r>
          </a:p>
          <a:p>
            <a:r>
              <a:rPr lang="en-GB" dirty="0"/>
              <a:t>Trainees are able to use their allowance to fund a course/training which is not available to them at King’s</a:t>
            </a:r>
          </a:p>
          <a:p>
            <a:r>
              <a:rPr lang="en-GB" dirty="0"/>
              <a:t>Expenses are reimbursed via the expenses claim process</a:t>
            </a:r>
          </a:p>
          <a:p>
            <a:endParaRPr lang="en-GB" dirty="0"/>
          </a:p>
        </p:txBody>
      </p:sp>
    </p:spTree>
    <p:extLst>
      <p:ext uri="{BB962C8B-B14F-4D97-AF65-F5344CB8AC3E}">
        <p14:creationId xmlns:p14="http://schemas.microsoft.com/office/powerpoint/2010/main" val="15750977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7E566-C54D-631D-2802-365F418731A3}"/>
              </a:ext>
            </a:extLst>
          </p:cNvPr>
          <p:cNvSpPr>
            <a:spLocks noGrp="1"/>
          </p:cNvSpPr>
          <p:nvPr>
            <p:ph type="title"/>
          </p:nvPr>
        </p:nvSpPr>
        <p:spPr/>
        <p:txBody>
          <a:bodyPr/>
          <a:lstStyle/>
          <a:p>
            <a:r>
              <a:rPr lang="en-US" dirty="0"/>
              <a:t>Research Support Funding</a:t>
            </a:r>
            <a:endParaRPr lang="en-GB" dirty="0"/>
          </a:p>
        </p:txBody>
      </p:sp>
      <p:sp>
        <p:nvSpPr>
          <p:cNvPr id="3" name="Content Placeholder 2">
            <a:extLst>
              <a:ext uri="{FF2B5EF4-FFF2-40B4-BE49-F238E27FC236}">
                <a16:creationId xmlns:a16="http://schemas.microsoft.com/office/drawing/2014/main" id="{581C5A88-C746-ED24-76E7-D9E4FB59A24E}"/>
              </a:ext>
            </a:extLst>
          </p:cNvPr>
          <p:cNvSpPr>
            <a:spLocks noGrp="1"/>
          </p:cNvSpPr>
          <p:nvPr>
            <p:ph sz="half" idx="1"/>
          </p:nvPr>
        </p:nvSpPr>
        <p:spPr>
          <a:xfrm>
            <a:off x="838200" y="1690688"/>
            <a:ext cx="10858500" cy="4351338"/>
          </a:xfrm>
        </p:spPr>
        <p:txBody>
          <a:bodyPr>
            <a:normAutofit/>
          </a:bodyPr>
          <a:lstStyle/>
          <a:p>
            <a:r>
              <a:rPr lang="en-GB" dirty="0"/>
              <a:t>Funds to facilitate work with a supervisor</a:t>
            </a:r>
          </a:p>
          <a:p>
            <a:r>
              <a:rPr lang="en-GB" dirty="0"/>
              <a:t>Costs directly relevant to the research project </a:t>
            </a:r>
            <a:br>
              <a:rPr lang="en-GB" dirty="0"/>
            </a:br>
            <a:r>
              <a:rPr lang="en-GB" dirty="0"/>
              <a:t>(operational costs should be funded by your department)</a:t>
            </a:r>
          </a:p>
          <a:p>
            <a:r>
              <a:rPr lang="en-GB" dirty="0"/>
              <a:t>Trainees may claim up to a total of £750 (ACFs); £1,500 (CLs)</a:t>
            </a:r>
          </a:p>
          <a:p>
            <a:r>
              <a:rPr lang="en-GB" dirty="0"/>
              <a:t>Research Support Funds do not cover buying a laptop</a:t>
            </a:r>
          </a:p>
          <a:p>
            <a:r>
              <a:rPr lang="en-GB" dirty="0"/>
              <a:t>Two stage application process –</a:t>
            </a:r>
          </a:p>
          <a:p>
            <a:endParaRPr lang="en-GB" dirty="0"/>
          </a:p>
        </p:txBody>
      </p:sp>
      <p:grpSp>
        <p:nvGrpSpPr>
          <p:cNvPr id="13" name="Group 12">
            <a:extLst>
              <a:ext uri="{FF2B5EF4-FFF2-40B4-BE49-F238E27FC236}">
                <a16:creationId xmlns:a16="http://schemas.microsoft.com/office/drawing/2014/main" id="{BD8F12CA-DB12-FD00-8C96-C8D3998674F1}"/>
              </a:ext>
            </a:extLst>
          </p:cNvPr>
          <p:cNvGrpSpPr/>
          <p:nvPr/>
        </p:nvGrpSpPr>
        <p:grpSpPr>
          <a:xfrm>
            <a:off x="2340739" y="4853096"/>
            <a:ext cx="7510522" cy="1844567"/>
            <a:chOff x="827584" y="4149077"/>
            <a:chExt cx="7510522" cy="1844567"/>
          </a:xfrm>
          <a:solidFill>
            <a:schemeClr val="accent1">
              <a:lumMod val="75000"/>
            </a:schemeClr>
          </a:solidFill>
        </p:grpSpPr>
        <p:sp>
          <p:nvSpPr>
            <p:cNvPr id="14" name="Rectangle 13">
              <a:extLst>
                <a:ext uri="{FF2B5EF4-FFF2-40B4-BE49-F238E27FC236}">
                  <a16:creationId xmlns:a16="http://schemas.microsoft.com/office/drawing/2014/main" id="{7DCBB8F9-5BBF-3137-3FB5-541B0BBD7B1C}"/>
                </a:ext>
              </a:extLst>
            </p:cNvPr>
            <p:cNvSpPr/>
            <p:nvPr/>
          </p:nvSpPr>
          <p:spPr>
            <a:xfrm>
              <a:off x="827584" y="4149079"/>
              <a:ext cx="3137338" cy="1844565"/>
            </a:xfrm>
            <a:prstGeom prst="rect">
              <a:avLst/>
            </a:prstGeom>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2813" eaLnBrk="1" fontAlgn="base" latinLnBrk="0" hangingPunct="1">
                <a:lnSpc>
                  <a:spcPct val="100000"/>
                </a:lnSpc>
                <a:spcBef>
                  <a:spcPct val="0"/>
                </a:spcBef>
                <a:spcAft>
                  <a:spcPct val="0"/>
                </a:spcAft>
                <a:buClrTx/>
                <a:buSzTx/>
                <a:buFontTx/>
                <a:buNone/>
                <a:tabLst/>
                <a:defRPr/>
              </a:pPr>
              <a:r>
                <a:rPr kumimoji="0" lang="en-GB" sz="2200" b="1" i="0" u="none" strike="noStrike" kern="0" cap="none" spc="0" normalizeH="0" baseline="0" noProof="0" dirty="0">
                  <a:ln w="10160">
                    <a:solidFill>
                      <a:srgbClr val="B7CEEB"/>
                    </a:solidFill>
                    <a:prstDash val="solid"/>
                  </a:ln>
                  <a:solidFill>
                    <a:schemeClr val="bg1"/>
                  </a:solidFill>
                  <a:effectLst>
                    <a:outerShdw blurRad="38100" dist="22860" dir="5400000" algn="tl" rotWithShape="0">
                      <a:srgbClr val="000000">
                        <a:alpha val="30000"/>
                      </a:srgbClr>
                    </a:outerShdw>
                  </a:effectLst>
                  <a:uLnTx/>
                  <a:uFillTx/>
                  <a:latin typeface="+mj-lt"/>
                  <a:ea typeface="+mn-ea"/>
                  <a:cs typeface="+mn-cs"/>
                </a:rPr>
                <a:t>Phase I </a:t>
              </a:r>
              <a:br>
                <a:rPr kumimoji="0" lang="en-GB" sz="2200" b="1" i="0" u="none" strike="noStrike" kern="0" cap="none" spc="0" normalizeH="0" baseline="0" noProof="0" dirty="0">
                  <a:ln w="10160">
                    <a:solidFill>
                      <a:srgbClr val="B7CEEB"/>
                    </a:solidFill>
                    <a:prstDash val="solid"/>
                  </a:ln>
                  <a:solidFill>
                    <a:schemeClr val="bg1"/>
                  </a:solidFill>
                  <a:effectLst>
                    <a:outerShdw blurRad="38100" dist="22860" dir="5400000" algn="tl" rotWithShape="0">
                      <a:srgbClr val="000000">
                        <a:alpha val="30000"/>
                      </a:srgbClr>
                    </a:outerShdw>
                  </a:effectLst>
                  <a:uLnTx/>
                  <a:uFillTx/>
                  <a:latin typeface="+mj-lt"/>
                  <a:ea typeface="+mn-ea"/>
                  <a:cs typeface="+mn-cs"/>
                </a:rPr>
              </a:br>
              <a:r>
                <a:rPr kumimoji="0" lang="en-GB" sz="2000" b="1" i="0" u="none" strike="noStrike" kern="0" cap="none" spc="0" normalizeH="0" baseline="0" noProof="0" dirty="0">
                  <a:ln w="10160">
                    <a:solidFill>
                      <a:srgbClr val="B7CEEB"/>
                    </a:solidFill>
                    <a:prstDash val="solid"/>
                  </a:ln>
                  <a:solidFill>
                    <a:schemeClr val="bg1"/>
                  </a:solidFill>
                  <a:effectLst>
                    <a:outerShdw blurRad="38100" dist="22860" dir="5400000" algn="tl" rotWithShape="0">
                      <a:srgbClr val="000000">
                        <a:alpha val="30000"/>
                      </a:srgbClr>
                    </a:outerShdw>
                  </a:effectLst>
                  <a:uLnTx/>
                  <a:uFillTx/>
                  <a:latin typeface="+mj-lt"/>
                  <a:ea typeface="+mn-ea"/>
                  <a:cs typeface="+mn-cs"/>
                </a:rPr>
                <a:t>Suitable project proposal and budget</a:t>
              </a:r>
            </a:p>
          </p:txBody>
        </p:sp>
        <p:sp>
          <p:nvSpPr>
            <p:cNvPr id="15" name="Rectangle 14">
              <a:extLst>
                <a:ext uri="{FF2B5EF4-FFF2-40B4-BE49-F238E27FC236}">
                  <a16:creationId xmlns:a16="http://schemas.microsoft.com/office/drawing/2014/main" id="{77DFC1DC-7A6E-101C-FCBC-D6A54ACFD8F4}"/>
                </a:ext>
              </a:extLst>
            </p:cNvPr>
            <p:cNvSpPr/>
            <p:nvPr/>
          </p:nvSpPr>
          <p:spPr>
            <a:xfrm>
              <a:off x="5200768" y="4149077"/>
              <a:ext cx="3137338" cy="1844565"/>
            </a:xfrm>
            <a:prstGeom prst="rect">
              <a:avLst/>
            </a:prstGeom>
            <a:noFill/>
            <a:ln>
              <a:solidFill>
                <a:schemeClr val="bg1"/>
              </a:solid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2813" eaLnBrk="1" fontAlgn="base" latinLnBrk="0" hangingPunct="1">
                <a:lnSpc>
                  <a:spcPct val="100000"/>
                </a:lnSpc>
                <a:spcBef>
                  <a:spcPct val="0"/>
                </a:spcBef>
                <a:spcAft>
                  <a:spcPct val="0"/>
                </a:spcAft>
                <a:buClrTx/>
                <a:buSzTx/>
                <a:buFontTx/>
                <a:buNone/>
                <a:tabLst/>
                <a:defRPr/>
              </a:pPr>
              <a:r>
                <a:rPr kumimoji="0" lang="en-GB" sz="2200" b="1" i="0" u="none" strike="noStrike" kern="0" cap="none" spc="0" normalizeH="0" baseline="0" noProof="0" dirty="0">
                  <a:ln w="10160">
                    <a:solidFill>
                      <a:srgbClr val="B7CEEB"/>
                    </a:solidFill>
                    <a:prstDash val="solid"/>
                  </a:ln>
                  <a:solidFill>
                    <a:schemeClr val="bg1"/>
                  </a:solidFill>
                  <a:effectLst>
                    <a:outerShdw blurRad="38100" dist="22860" dir="5400000" algn="tl" rotWithShape="0">
                      <a:srgbClr val="000000">
                        <a:alpha val="30000"/>
                      </a:srgbClr>
                    </a:outerShdw>
                  </a:effectLst>
                  <a:uLnTx/>
                  <a:uFillTx/>
                  <a:ea typeface="+mn-ea"/>
                  <a:cs typeface="+mn-cs"/>
                </a:rPr>
                <a:t>Phase II </a:t>
              </a:r>
              <a:br>
                <a:rPr kumimoji="0" lang="en-GB" sz="2200" b="1" i="0" u="none" strike="noStrike" kern="0" cap="none" spc="0" normalizeH="0" baseline="0" noProof="0" dirty="0">
                  <a:ln w="10160">
                    <a:solidFill>
                      <a:srgbClr val="B7CEEB"/>
                    </a:solidFill>
                    <a:prstDash val="solid"/>
                  </a:ln>
                  <a:solidFill>
                    <a:schemeClr val="bg1"/>
                  </a:solidFill>
                  <a:effectLst>
                    <a:outerShdw blurRad="38100" dist="22860" dir="5400000" algn="tl" rotWithShape="0">
                      <a:srgbClr val="000000">
                        <a:alpha val="30000"/>
                      </a:srgbClr>
                    </a:outerShdw>
                  </a:effectLst>
                  <a:uLnTx/>
                  <a:uFillTx/>
                  <a:ea typeface="+mn-ea"/>
                  <a:cs typeface="+mn-cs"/>
                </a:rPr>
              </a:br>
              <a:r>
                <a:rPr kumimoji="0" lang="en-GB" sz="2000" b="1" i="0" u="none" strike="noStrike" kern="0" cap="none" spc="0" normalizeH="0" baseline="0" noProof="0" dirty="0">
                  <a:ln w="10160">
                    <a:solidFill>
                      <a:srgbClr val="B7CEEB"/>
                    </a:solidFill>
                    <a:prstDash val="solid"/>
                  </a:ln>
                  <a:solidFill>
                    <a:schemeClr val="bg1"/>
                  </a:solidFill>
                  <a:effectLst>
                    <a:outerShdw blurRad="38100" dist="22860" dir="5400000" algn="tl" rotWithShape="0">
                      <a:srgbClr val="000000">
                        <a:alpha val="30000"/>
                      </a:srgbClr>
                    </a:outerShdw>
                  </a:effectLst>
                  <a:uLnTx/>
                  <a:uFillTx/>
                  <a:ea typeface="+mn-ea"/>
                  <a:cs typeface="+mn-cs"/>
                </a:rPr>
                <a:t>Evidence of progress in project and academic development + academic outputs </a:t>
              </a:r>
            </a:p>
          </p:txBody>
        </p:sp>
        <p:sp>
          <p:nvSpPr>
            <p:cNvPr id="16" name="Arrow: Down 15">
              <a:extLst>
                <a:ext uri="{FF2B5EF4-FFF2-40B4-BE49-F238E27FC236}">
                  <a16:creationId xmlns:a16="http://schemas.microsoft.com/office/drawing/2014/main" id="{53A6FDA7-327C-EEFB-7B38-03048F45A8B5}"/>
                </a:ext>
              </a:extLst>
            </p:cNvPr>
            <p:cNvSpPr/>
            <p:nvPr/>
          </p:nvSpPr>
          <p:spPr>
            <a:xfrm rot="16200000">
              <a:off x="4364383" y="4775957"/>
              <a:ext cx="409867" cy="590807"/>
            </a:xfrm>
            <a:prstGeom prst="down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2813"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40716009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0D398-4F24-5504-8A98-C7808E25C6F9}"/>
              </a:ext>
            </a:extLst>
          </p:cNvPr>
          <p:cNvSpPr>
            <a:spLocks noGrp="1"/>
          </p:cNvSpPr>
          <p:nvPr>
            <p:ph type="title"/>
          </p:nvPr>
        </p:nvSpPr>
        <p:spPr/>
        <p:txBody>
          <a:bodyPr/>
          <a:lstStyle/>
          <a:p>
            <a:r>
              <a:rPr lang="en-GB" dirty="0"/>
              <a:t>Additional Information</a:t>
            </a:r>
          </a:p>
        </p:txBody>
      </p:sp>
      <p:sp>
        <p:nvSpPr>
          <p:cNvPr id="3" name="Content Placeholder 2">
            <a:extLst>
              <a:ext uri="{FF2B5EF4-FFF2-40B4-BE49-F238E27FC236}">
                <a16:creationId xmlns:a16="http://schemas.microsoft.com/office/drawing/2014/main" id="{AD880B29-F201-C0EE-D368-CC8BE5B08799}"/>
              </a:ext>
            </a:extLst>
          </p:cNvPr>
          <p:cNvSpPr>
            <a:spLocks noGrp="1"/>
          </p:cNvSpPr>
          <p:nvPr>
            <p:ph sz="half" idx="1"/>
          </p:nvPr>
        </p:nvSpPr>
        <p:spPr>
          <a:xfrm>
            <a:off x="838200" y="1825625"/>
            <a:ext cx="10515600" cy="4351338"/>
          </a:xfrm>
        </p:spPr>
        <p:txBody>
          <a:bodyPr>
            <a:normAutofit/>
          </a:bodyPr>
          <a:lstStyle/>
          <a:p>
            <a:r>
              <a:rPr lang="en-GB" dirty="0"/>
              <a:t>Applications are reviewed on a monthly basis</a:t>
            </a:r>
          </a:p>
          <a:p>
            <a:r>
              <a:rPr lang="en-GB" dirty="0"/>
              <a:t>Applications exceeding the maximum £ allowance will not be approved</a:t>
            </a:r>
          </a:p>
          <a:p>
            <a:r>
              <a:rPr lang="en-GB" dirty="0"/>
              <a:t>Forms must be signed and dated by trainee and supervisor</a:t>
            </a:r>
          </a:p>
          <a:p>
            <a:r>
              <a:rPr lang="en-GB" dirty="0"/>
              <a:t>Original receipts or invoices must accompany each expenses claim</a:t>
            </a:r>
          </a:p>
          <a:p>
            <a:pPr lvl="1"/>
            <a:r>
              <a:rPr lang="en-GB" dirty="0"/>
              <a:t>Note that </a:t>
            </a:r>
            <a:r>
              <a:rPr lang="en-GB" dirty="0" err="1"/>
              <a:t>AirBnb</a:t>
            </a:r>
            <a:r>
              <a:rPr lang="en-GB" dirty="0"/>
              <a:t> is not permitted under KCL travel policy</a:t>
            </a:r>
          </a:p>
          <a:p>
            <a:endParaRPr lang="en-GB" dirty="0"/>
          </a:p>
        </p:txBody>
      </p:sp>
    </p:spTree>
    <p:extLst>
      <p:ext uri="{BB962C8B-B14F-4D97-AF65-F5344CB8AC3E}">
        <p14:creationId xmlns:p14="http://schemas.microsoft.com/office/powerpoint/2010/main" val="42893019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2F020-5843-73B6-E4B5-4A78492AFA57}"/>
              </a:ext>
            </a:extLst>
          </p:cNvPr>
          <p:cNvSpPr>
            <a:spLocks noGrp="1"/>
          </p:cNvSpPr>
          <p:nvPr>
            <p:ph type="title"/>
          </p:nvPr>
        </p:nvSpPr>
        <p:spPr/>
        <p:txBody>
          <a:bodyPr>
            <a:normAutofit/>
          </a:bodyPr>
          <a:lstStyle/>
          <a:p>
            <a:pPr algn="ctr"/>
            <a:r>
              <a:rPr lang="en-US" sz="3600" b="1" dirty="0">
                <a:solidFill>
                  <a:schemeClr val="bg1"/>
                </a:solidFill>
                <a:latin typeface="KingsBureauGrot FiveOne"/>
                <a:cs typeface="Calibri Light"/>
              </a:rPr>
              <a:t>Key Strategic Priorities and Cross-Cutting Themes</a:t>
            </a:r>
          </a:p>
        </p:txBody>
      </p:sp>
      <p:sp>
        <p:nvSpPr>
          <p:cNvPr id="8" name="Rectangle 7">
            <a:extLst>
              <a:ext uri="{FF2B5EF4-FFF2-40B4-BE49-F238E27FC236}">
                <a16:creationId xmlns:a16="http://schemas.microsoft.com/office/drawing/2014/main" id="{9D677230-A2D7-A5E6-BDCF-9BD54D6971ED}"/>
              </a:ext>
            </a:extLst>
          </p:cNvPr>
          <p:cNvSpPr/>
          <p:nvPr/>
        </p:nvSpPr>
        <p:spPr>
          <a:xfrm>
            <a:off x="3580870" y="1822452"/>
            <a:ext cx="2546194" cy="2128024"/>
          </a:xfrm>
          <a:prstGeom prst="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KingsBureauGrot FiveOne"/>
                <a:ea typeface="+mn-ea"/>
                <a:cs typeface="+mn-cs"/>
              </a:rPr>
              <a:t>Capacity Building</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Calibri" panose="020F0502020204030204"/>
            </a:endParaRPr>
          </a:p>
        </p:txBody>
      </p:sp>
      <p:sp>
        <p:nvSpPr>
          <p:cNvPr id="15" name="Rectangle 14">
            <a:extLst>
              <a:ext uri="{FF2B5EF4-FFF2-40B4-BE49-F238E27FC236}">
                <a16:creationId xmlns:a16="http://schemas.microsoft.com/office/drawing/2014/main" id="{B21789B5-A91D-B700-3655-4B9FD16C1A20}"/>
              </a:ext>
            </a:extLst>
          </p:cNvPr>
          <p:cNvSpPr/>
          <p:nvPr/>
        </p:nvSpPr>
        <p:spPr>
          <a:xfrm>
            <a:off x="6318999" y="1822452"/>
            <a:ext cx="2583250" cy="2127450"/>
          </a:xfrm>
          <a:prstGeom prst="rect">
            <a:avLst/>
          </a:prstGeom>
          <a:solidFill>
            <a:srgbClr val="11B7B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KingsBureauGrot FiveOne"/>
                <a:ea typeface="+mn-ea"/>
                <a:cs typeface="+mn-cs"/>
              </a:rPr>
              <a:t>Deliver and Promote Bespoke Career Development</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6ACF135-F8CF-E126-D8D8-93B9AF08996A}"/>
              </a:ext>
            </a:extLst>
          </p:cNvPr>
          <p:cNvSpPr/>
          <p:nvPr/>
        </p:nvSpPr>
        <p:spPr>
          <a:xfrm>
            <a:off x="9047147" y="1822452"/>
            <a:ext cx="2583250" cy="2127450"/>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KingsBureauGrot FiveOne"/>
                <a:ea typeface="+mn-ea"/>
                <a:cs typeface="+mn-cs"/>
              </a:rPr>
              <a:t>Central Visible Contact Point</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4CEAAA34-63F5-7D12-BAC1-B6A973BB71C0}"/>
              </a:ext>
            </a:extLst>
          </p:cNvPr>
          <p:cNvSpPr/>
          <p:nvPr/>
        </p:nvSpPr>
        <p:spPr>
          <a:xfrm>
            <a:off x="675357" y="1822452"/>
            <a:ext cx="2648299" cy="2127106"/>
          </a:xfrm>
          <a:prstGeom prst="rect">
            <a:avLst/>
          </a:prstGeom>
          <a:solidFill>
            <a:srgbClr val="ED4A8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KingsBureauGrot FiveOne"/>
                <a:ea typeface="+mn-ea"/>
                <a:cs typeface="+mn-cs"/>
              </a:rPr>
              <a:t>Champion Clinical Academic Careers</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7FF3BC1-E8F3-E26B-04C5-B22208456653}"/>
              </a:ext>
            </a:extLst>
          </p:cNvPr>
          <p:cNvSpPr/>
          <p:nvPr/>
        </p:nvSpPr>
        <p:spPr>
          <a:xfrm>
            <a:off x="650487" y="4618463"/>
            <a:ext cx="11104756" cy="381000"/>
          </a:xfrm>
          <a:prstGeom prst="rect">
            <a:avLst/>
          </a:prstGeom>
          <a:solidFill>
            <a:srgbClr val="54CC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Calibri"/>
              </a:rPr>
              <a:t>Partnership working - local, regional and national</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Calibri"/>
            </a:endParaRPr>
          </a:p>
        </p:txBody>
      </p:sp>
      <p:sp>
        <p:nvSpPr>
          <p:cNvPr id="5" name="Rectangle 4">
            <a:extLst>
              <a:ext uri="{FF2B5EF4-FFF2-40B4-BE49-F238E27FC236}">
                <a16:creationId xmlns:a16="http://schemas.microsoft.com/office/drawing/2014/main" id="{0859A684-092C-BF54-8B64-26884B286050}"/>
              </a:ext>
            </a:extLst>
          </p:cNvPr>
          <p:cNvSpPr/>
          <p:nvPr/>
        </p:nvSpPr>
        <p:spPr>
          <a:xfrm>
            <a:off x="650487" y="5166731"/>
            <a:ext cx="11104756" cy="381000"/>
          </a:xfrm>
          <a:prstGeom prst="rect">
            <a:avLst/>
          </a:prstGeom>
          <a:solidFill>
            <a:srgbClr val="54CC8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Calibri"/>
              </a:rPr>
              <a:t>Equality, Diversity &amp; Inclusion</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F9DB0DB1-C174-E0EB-D1E8-AC3E22764C23}"/>
              </a:ext>
            </a:extLst>
          </p:cNvPr>
          <p:cNvSpPr/>
          <p:nvPr/>
        </p:nvSpPr>
        <p:spPr>
          <a:xfrm>
            <a:off x="650486" y="5714999"/>
            <a:ext cx="11104756" cy="381000"/>
          </a:xfrm>
          <a:prstGeom prst="rect">
            <a:avLst/>
          </a:prstGeom>
          <a:solidFill>
            <a:srgbClr val="54CC8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Calibri"/>
              </a:rPr>
              <a:t>Data driven approach</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1057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of KCATO Training Themes:&#10;Writing and Publication&#10;Funding Training &amp; Application Support&#10;Communication and Impact&#10;PPI, EDI and Ethics&#10;Data and Data Management">
            <a:extLst>
              <a:ext uri="{FF2B5EF4-FFF2-40B4-BE49-F238E27FC236}">
                <a16:creationId xmlns:a16="http://schemas.microsoft.com/office/drawing/2014/main" id="{3F9DA375-0A87-6D15-166F-09D733494F21}"/>
              </a:ext>
            </a:extLst>
          </p:cNvPr>
          <p:cNvPicPr>
            <a:picLocks noChangeAspect="1"/>
          </p:cNvPicPr>
          <p:nvPr/>
        </p:nvPicPr>
        <p:blipFill rotWithShape="1">
          <a:blip r:embed="rId2"/>
          <a:srcRect t="28627" r="3033"/>
          <a:stretch/>
        </p:blipFill>
        <p:spPr>
          <a:xfrm>
            <a:off x="835511" y="827939"/>
            <a:ext cx="10430761" cy="4155043"/>
          </a:xfrm>
          <a:prstGeom prst="rect">
            <a:avLst/>
          </a:prstGeom>
        </p:spPr>
      </p:pic>
      <p:sp>
        <p:nvSpPr>
          <p:cNvPr id="2" name="TextBox 1">
            <a:extLst>
              <a:ext uri="{FF2B5EF4-FFF2-40B4-BE49-F238E27FC236}">
                <a16:creationId xmlns:a16="http://schemas.microsoft.com/office/drawing/2014/main" id="{95DBE76A-775D-5231-E5FF-E0438462AE57}"/>
              </a:ext>
            </a:extLst>
          </p:cNvPr>
          <p:cNvSpPr txBox="1"/>
          <p:nvPr/>
        </p:nvSpPr>
        <p:spPr>
          <a:xfrm>
            <a:off x="1015273" y="4924690"/>
            <a:ext cx="10373074" cy="175432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endParaRPr lang="en-US">
              <a:solidFill>
                <a:schemeClr val="bg1"/>
              </a:solidFill>
              <a:latin typeface="KingsBureauGrot FiveOne"/>
              <a:cs typeface="Calibri"/>
            </a:endParaRPr>
          </a:p>
          <a:p>
            <a:pPr marL="285750" indent="-285750">
              <a:buFont typeface="Arial" panose="020B0604020202020204" pitchFamily="34" charset="0"/>
              <a:buChar char="•"/>
            </a:pPr>
            <a:r>
              <a:rPr lang="en-US">
                <a:solidFill>
                  <a:schemeClr val="bg1"/>
                </a:solidFill>
                <a:latin typeface="KingsBureauGrot FiveOne"/>
                <a:cs typeface="Calibri"/>
              </a:rPr>
              <a:t>Bespoke training and resources e.g., </a:t>
            </a:r>
            <a:r>
              <a:rPr lang="en-US" b="1">
                <a:solidFill>
                  <a:schemeClr val="bg1"/>
                </a:solidFill>
                <a:latin typeface="KingsBureauGrot FiveOne"/>
                <a:cs typeface="Calibri"/>
              </a:rPr>
              <a:t>Advancing in Academia</a:t>
            </a:r>
            <a:endParaRPr lang="en-US" b="1">
              <a:solidFill>
                <a:schemeClr val="bg1"/>
              </a:solidFill>
              <a:latin typeface="KingsBureauGrot FiveOne"/>
            </a:endParaRPr>
          </a:p>
          <a:p>
            <a:pPr marL="285750" indent="-285750">
              <a:buFont typeface="Arial" panose="020B0604020202020204" pitchFamily="34" charset="0"/>
              <a:buChar char="•"/>
            </a:pPr>
            <a:r>
              <a:rPr lang="en-US">
                <a:solidFill>
                  <a:schemeClr val="bg1"/>
                </a:solidFill>
                <a:latin typeface="KingsBureauGrot FiveOne"/>
                <a:cs typeface="Calibri"/>
              </a:rPr>
              <a:t>Signposting and access to existing support (from KCATO and King's Partners – e.g., KHP Learning Hub, Health Sciences DTC)</a:t>
            </a:r>
            <a:endParaRPr lang="en-US">
              <a:solidFill>
                <a:schemeClr val="bg1"/>
              </a:solidFill>
              <a:cs typeface="Calibri"/>
            </a:endParaRPr>
          </a:p>
          <a:p>
            <a:pPr marL="285750" indent="-285750">
              <a:buFont typeface="Arial" panose="020B0604020202020204" pitchFamily="34" charset="0"/>
              <a:buChar char="•"/>
            </a:pPr>
            <a:r>
              <a:rPr lang="en-US">
                <a:solidFill>
                  <a:schemeClr val="bg1"/>
                </a:solidFill>
                <a:latin typeface="KingsBureauGrot FiveOne"/>
                <a:cs typeface="Calibri"/>
              </a:rPr>
              <a:t>Networking and events e.g., Meet the Funders</a:t>
            </a:r>
          </a:p>
          <a:p>
            <a:pPr marL="285750" indent="-285750">
              <a:buFont typeface="Arial" panose="020B0604020202020204" pitchFamily="34" charset="0"/>
              <a:buChar char="•"/>
            </a:pPr>
            <a:r>
              <a:rPr lang="en-US">
                <a:solidFill>
                  <a:schemeClr val="bg1"/>
                </a:solidFill>
                <a:latin typeface="KingsBureauGrot FiveOne"/>
                <a:cs typeface="Calibri"/>
              </a:rPr>
              <a:t>Online, in-person and on-demand resources</a:t>
            </a:r>
          </a:p>
        </p:txBody>
      </p:sp>
      <p:sp>
        <p:nvSpPr>
          <p:cNvPr id="8" name="Rectangle 7">
            <a:extLst>
              <a:ext uri="{FF2B5EF4-FFF2-40B4-BE49-F238E27FC236}">
                <a16:creationId xmlns:a16="http://schemas.microsoft.com/office/drawing/2014/main" id="{ED87E95B-0E3A-BAB8-FC8E-8C6FED3980DF}"/>
              </a:ext>
            </a:extLst>
          </p:cNvPr>
          <p:cNvSpPr/>
          <p:nvPr/>
        </p:nvSpPr>
        <p:spPr>
          <a:xfrm>
            <a:off x="100129" y="100896"/>
            <a:ext cx="2536787" cy="2080987"/>
          </a:xfrm>
          <a:prstGeom prst="rect">
            <a:avLst/>
          </a:prstGeom>
          <a:solidFill>
            <a:srgbClr val="11B7B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bg1"/>
                </a:solidFill>
                <a:latin typeface="KingsBureauGrot FiveOne"/>
              </a:rPr>
              <a:t>Deliver and Promote Bespoke Career Development</a:t>
            </a:r>
            <a:endParaRPr lang="en-US">
              <a:solidFill>
                <a:schemeClr val="bg1"/>
              </a:solidFill>
            </a:endParaRPr>
          </a:p>
        </p:txBody>
      </p:sp>
    </p:spTree>
    <p:extLst>
      <p:ext uri="{BB962C8B-B14F-4D97-AF65-F5344CB8AC3E}">
        <p14:creationId xmlns:p14="http://schemas.microsoft.com/office/powerpoint/2010/main" val="3795438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EAEBA-A8D9-66EB-D11D-82687F850758}"/>
              </a:ext>
            </a:extLst>
          </p:cNvPr>
          <p:cNvSpPr>
            <a:spLocks noGrp="1"/>
          </p:cNvSpPr>
          <p:nvPr>
            <p:ph type="title"/>
          </p:nvPr>
        </p:nvSpPr>
        <p:spPr/>
        <p:txBody>
          <a:bodyPr/>
          <a:lstStyle/>
          <a:p>
            <a:pPr algn="ctr"/>
            <a:r>
              <a:rPr lang="en-US" b="1">
                <a:solidFill>
                  <a:schemeClr val="bg1"/>
                </a:solidFill>
                <a:latin typeface="KingsBureauGrot FiveOne"/>
                <a:cs typeface="Calibri Light"/>
              </a:rPr>
              <a:t>KCATO Team</a:t>
            </a:r>
          </a:p>
        </p:txBody>
      </p:sp>
      <p:sp>
        <p:nvSpPr>
          <p:cNvPr id="6" name="Content Placeholder 2">
            <a:extLst>
              <a:ext uri="{FF2B5EF4-FFF2-40B4-BE49-F238E27FC236}">
                <a16:creationId xmlns:a16="http://schemas.microsoft.com/office/drawing/2014/main" id="{FDC09929-2418-ED5B-9132-CB1CD19416E2}"/>
              </a:ext>
            </a:extLst>
          </p:cNvPr>
          <p:cNvSpPr txBox="1">
            <a:spLocks/>
          </p:cNvSpPr>
          <p:nvPr/>
        </p:nvSpPr>
        <p:spPr>
          <a:xfrm>
            <a:off x="8230096" y="1585122"/>
            <a:ext cx="3406517" cy="4749333"/>
          </a:xfrm>
          <a:prstGeom prst="rect">
            <a:avLst/>
          </a:prstGeom>
          <a:ln w="28575">
            <a:noFill/>
          </a:ln>
        </p:spPr>
        <p:txBody>
          <a:bodyPr vert="horz" lIns="0" tIns="0" rIns="0" bIns="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200" b="0" i="0" u="none" strike="noStrike" kern="1200" cap="none" spc="0" normalizeH="0" baseline="0" noProof="0" dirty="0">
                <a:ln>
                  <a:noFill/>
                </a:ln>
                <a:solidFill>
                  <a:prstClr val="white"/>
                </a:solidFill>
                <a:effectLst/>
                <a:uLnTx/>
                <a:uFillTx/>
                <a:latin typeface="KingsBureauGrot FiveOne"/>
                <a:ea typeface="+mn-ea"/>
                <a:cs typeface="+mn-cs"/>
              </a:rPr>
              <a:t>Prof Frances Williams (KCATO Director)</a:t>
            </a:r>
            <a:endParaRPr kumimoji="0" lang="en-GB" sz="2200" b="0" i="0" u="none" strike="noStrike" kern="1200" cap="none" spc="0" normalizeH="0" baseline="0" noProof="0" dirty="0">
              <a:ln>
                <a:noFill/>
              </a:ln>
              <a:solidFill>
                <a:prstClr val="white"/>
              </a:solidFill>
              <a:effectLst/>
              <a:uLnTx/>
              <a:uFillTx/>
              <a:latin typeface="KingsBureauGrot FiveOne" panose="02000506040000020004" pitchFamily="2"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200" b="0" i="0" u="none" strike="noStrike" kern="1200" cap="none" spc="0" normalizeH="0" baseline="0" noProof="0" dirty="0">
              <a:ln>
                <a:noFill/>
              </a:ln>
              <a:solidFill>
                <a:prstClr val="white"/>
              </a:solidFill>
              <a:effectLst/>
              <a:uLnTx/>
              <a:uFillTx/>
              <a:latin typeface="KingsBureauGrot FiveOne"/>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200" b="0" i="0" u="none" strike="noStrike" kern="1200" cap="none" spc="0" normalizeH="0" baseline="0" noProof="0" dirty="0">
                <a:ln>
                  <a:noFill/>
                </a:ln>
                <a:solidFill>
                  <a:prstClr val="white"/>
                </a:solidFill>
                <a:effectLst/>
                <a:uLnTx/>
                <a:uFillTx/>
                <a:latin typeface="KingsBureauGrot FiveOne"/>
                <a:ea typeface="+mn-ea"/>
                <a:cs typeface="+mn-cs"/>
              </a:rPr>
              <a:t>Dr Rina Dutta and Prof Catherine Evans (KCATO Deputy Directors)</a:t>
            </a:r>
            <a:endParaRPr kumimoji="0" lang="en-GB" sz="2200" b="0" i="0" u="none" strike="noStrike" kern="1200" cap="none" spc="0" normalizeH="0" baseline="0" noProof="0" dirty="0">
              <a:ln>
                <a:noFill/>
              </a:ln>
              <a:solidFill>
                <a:prstClr val="white"/>
              </a:solidFill>
              <a:effectLst/>
              <a:uLnTx/>
              <a:uFillTx/>
              <a:latin typeface="KingsBureauGrot FiveOne" panose="02000506040000020004" pitchFamily="2"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200" b="0" i="0" u="none" strike="noStrike" kern="1200" cap="none" spc="0" normalizeH="0" baseline="0" noProof="0" dirty="0">
              <a:ln>
                <a:noFill/>
              </a:ln>
              <a:solidFill>
                <a:prstClr val="white"/>
              </a:solidFill>
              <a:effectLst/>
              <a:uLnTx/>
              <a:uFillTx/>
              <a:latin typeface="KingsBureauGrot FiveOne"/>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200" b="0" i="0" u="none" strike="noStrike" kern="1200" cap="none" spc="0" normalizeH="0" baseline="0" noProof="0" dirty="0">
                <a:ln>
                  <a:noFill/>
                </a:ln>
                <a:solidFill>
                  <a:prstClr val="white"/>
                </a:solidFill>
                <a:effectLst/>
                <a:uLnTx/>
                <a:uFillTx/>
                <a:latin typeface="KingsBureauGrot FiveOne"/>
                <a:ea typeface="+mn-ea"/>
                <a:cs typeface="+mn-cs"/>
              </a:rPr>
              <a:t>Dr Amy Moore (Chief of Staff – Health Sciences; Associate Director - Doctoral Environment &amp; Development)</a:t>
            </a:r>
            <a:endParaRPr kumimoji="0" lang="en-GB" sz="2200" b="0" i="0" u="none" strike="noStrike" kern="1200" cap="none" spc="0" normalizeH="0" baseline="0" noProof="0" dirty="0">
              <a:ln>
                <a:noFill/>
              </a:ln>
              <a:solidFill>
                <a:prstClr val="white"/>
              </a:solidFill>
              <a:effectLst/>
              <a:uLnTx/>
              <a:uFillTx/>
              <a:latin typeface="KingsBureauGrot FiveOne" panose="02000506040000020004" pitchFamily="2"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200" b="0" i="0" u="none" strike="noStrike" kern="1200" cap="none" spc="0" normalizeH="0" baseline="0" noProof="0" dirty="0">
              <a:ln>
                <a:noFill/>
              </a:ln>
              <a:solidFill>
                <a:prstClr val="white"/>
              </a:solidFill>
              <a:effectLst/>
              <a:uLnTx/>
              <a:uFillTx/>
              <a:latin typeface="KingsBureauGrot FiveOne"/>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200" b="0" i="0" u="none" strike="noStrike" kern="1200" cap="none" spc="0" normalizeH="0" baseline="0" noProof="0" dirty="0">
                <a:ln>
                  <a:noFill/>
                </a:ln>
                <a:solidFill>
                  <a:prstClr val="white"/>
                </a:solidFill>
                <a:effectLst/>
                <a:uLnTx/>
                <a:uFillTx/>
                <a:latin typeface="KingsBureauGrot FiveOne"/>
                <a:ea typeface="+mn-ea"/>
                <a:cs typeface="+mn-cs"/>
              </a:rPr>
              <a:t>Nora Park and Dr Gursimran Oberoi (KCATO Manager) </a:t>
            </a:r>
            <a:endParaRPr kumimoji="0" lang="en-GB" sz="2200" b="0" i="0" u="none" strike="noStrike" kern="1200" cap="none" spc="0" normalizeH="0" baseline="0" noProof="0" dirty="0">
              <a:ln>
                <a:noFill/>
              </a:ln>
              <a:solidFill>
                <a:prstClr val="white"/>
              </a:solidFill>
              <a:effectLst/>
              <a:uLnTx/>
              <a:uFillTx/>
              <a:latin typeface="KingsBureauGrot FiveOne" panose="02000506040000020004" pitchFamily="2"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200" b="0" i="0" u="none" strike="noStrike" kern="1200" cap="none" spc="0" normalizeH="0" baseline="0" noProof="0" dirty="0">
              <a:ln>
                <a:noFill/>
              </a:ln>
              <a:solidFill>
                <a:prstClr val="white"/>
              </a:solidFill>
              <a:effectLst/>
              <a:uLnTx/>
              <a:uFillTx/>
              <a:latin typeface="KingsBureauGrot FiveOne" panose="02000506040000020004" pitchFamily="2"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200" b="0" i="0" u="none" strike="noStrike" kern="1200" cap="none" spc="0" normalizeH="0" baseline="0" noProof="0" dirty="0">
                <a:ln>
                  <a:noFill/>
                </a:ln>
                <a:solidFill>
                  <a:srgbClr val="FFFFFF"/>
                </a:solidFill>
                <a:effectLst/>
                <a:uLnTx/>
                <a:uFillTx/>
                <a:latin typeface="KingsBureauGrot FiveOne"/>
                <a:ea typeface="+mn-ea"/>
                <a:cs typeface="Segoe UI"/>
              </a:rPr>
              <a:t>Sheila Adeyemi and Kasia Bojko (IAT Programme Officer)</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KingsBureauGrot FiveOne" panose="02000506040000020004" pitchFamily="2" charset="0"/>
              <a:ea typeface="+mn-ea"/>
              <a:cs typeface="+mn-cs"/>
            </a:endParaRPr>
          </a:p>
        </p:txBody>
      </p:sp>
      <p:pic>
        <p:nvPicPr>
          <p:cNvPr id="8" name="Picture Placeholder 16" descr="  Profile Image of KCATO Team Members">
            <a:extLst>
              <a:ext uri="{FF2B5EF4-FFF2-40B4-BE49-F238E27FC236}">
                <a16:creationId xmlns:a16="http://schemas.microsoft.com/office/drawing/2014/main" id="{BE240677-9230-9580-04B7-4B32F0DA35D9}"/>
              </a:ext>
            </a:extLst>
          </p:cNvPr>
          <p:cNvPicPr>
            <a:picLocks noChangeAspect="1"/>
          </p:cNvPicPr>
          <p:nvPr/>
        </p:nvPicPr>
        <p:blipFill rotWithShape="1">
          <a:blip r:embed="rId3">
            <a:extLst>
              <a:ext uri="{28A0092B-C50C-407E-A947-70E740481C1C}">
                <a14:useLocalDpi xmlns:a14="http://schemas.microsoft.com/office/drawing/2010/main" val="0"/>
              </a:ext>
            </a:extLst>
          </a:blip>
          <a:srcRect t="3140"/>
          <a:stretch/>
        </p:blipFill>
        <p:spPr>
          <a:xfrm>
            <a:off x="2199879" y="1506954"/>
            <a:ext cx="1768479" cy="2398137"/>
          </a:xfrm>
          <a:prstGeom prst="rect">
            <a:avLst/>
          </a:prstGeom>
        </p:spPr>
      </p:pic>
      <p:pic>
        <p:nvPicPr>
          <p:cNvPr id="10" name="Picture 9" descr="Profile Image of KCATO Team Members">
            <a:extLst>
              <a:ext uri="{FF2B5EF4-FFF2-40B4-BE49-F238E27FC236}">
                <a16:creationId xmlns:a16="http://schemas.microsoft.com/office/drawing/2014/main" id="{6EBCE277-2D65-A4DC-8611-470A6645F13D}"/>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533" y="1506954"/>
            <a:ext cx="1740350" cy="2398416"/>
          </a:xfrm>
          <a:prstGeom prst="rect">
            <a:avLst/>
          </a:prstGeom>
        </p:spPr>
      </p:pic>
      <p:pic>
        <p:nvPicPr>
          <p:cNvPr id="12" name="Picture Placeholder 7" descr="Profile Image of KCATO Team Members">
            <a:extLst>
              <a:ext uri="{FF2B5EF4-FFF2-40B4-BE49-F238E27FC236}">
                <a16:creationId xmlns:a16="http://schemas.microsoft.com/office/drawing/2014/main" id="{0FFCE6D0-32AF-2A7D-DB2A-2E2693F3BC8E}"/>
              </a:ext>
            </a:extLst>
          </p:cNvPr>
          <p:cNvPicPr>
            <a:picLocks noChangeAspect="1"/>
          </p:cNvPicPr>
          <p:nvPr/>
        </p:nvPicPr>
        <p:blipFill rotWithShape="1">
          <a:blip r:embed="rId5">
            <a:extLst>
              <a:ext uri="{28A0092B-C50C-407E-A947-70E740481C1C}">
                <a14:useLocalDpi xmlns:a14="http://schemas.microsoft.com/office/drawing/2010/main" val="0"/>
              </a:ext>
            </a:extLst>
          </a:blip>
          <a:srcRect l="10400" t="19648" r="15017" b="16439"/>
          <a:stretch/>
        </p:blipFill>
        <p:spPr>
          <a:xfrm>
            <a:off x="338863" y="4149597"/>
            <a:ext cx="1852768" cy="2378292"/>
          </a:xfrm>
          <a:prstGeom prst="rect">
            <a:avLst/>
          </a:prstGeom>
        </p:spPr>
      </p:pic>
      <p:pic>
        <p:nvPicPr>
          <p:cNvPr id="14" name="Picture 13" descr="Profile Image of KCATO Team Members">
            <a:extLst>
              <a:ext uri="{FF2B5EF4-FFF2-40B4-BE49-F238E27FC236}">
                <a16:creationId xmlns:a16="http://schemas.microsoft.com/office/drawing/2014/main" id="{0A21CE23-0663-983C-0480-E461258ED2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49647" y="1506439"/>
            <a:ext cx="1916603" cy="2398138"/>
          </a:xfrm>
          <a:prstGeom prst="rect">
            <a:avLst/>
          </a:prstGeom>
        </p:spPr>
      </p:pic>
      <p:pic>
        <p:nvPicPr>
          <p:cNvPr id="16" name="Content Placeholder 4" descr="Profile Image of KCATO Team Members">
            <a:extLst>
              <a:ext uri="{FF2B5EF4-FFF2-40B4-BE49-F238E27FC236}">
                <a16:creationId xmlns:a16="http://schemas.microsoft.com/office/drawing/2014/main" id="{C30F9546-AC67-1007-FE02-CD38E97E9408}"/>
              </a:ext>
            </a:extLst>
          </p:cNvPr>
          <p:cNvPicPr>
            <a:picLocks noChangeAspect="1"/>
          </p:cNvPicPr>
          <p:nvPr/>
        </p:nvPicPr>
        <p:blipFill rotWithShape="1">
          <a:blip r:embed="rId7">
            <a:extLst>
              <a:ext uri="{28A0092B-C50C-407E-A947-70E740481C1C}">
                <a14:useLocalDpi xmlns:a14="http://schemas.microsoft.com/office/drawing/2010/main" val="0"/>
              </a:ext>
            </a:extLst>
          </a:blip>
          <a:srcRect l="14840" t="344" r="7744"/>
          <a:stretch/>
        </p:blipFill>
        <p:spPr>
          <a:xfrm>
            <a:off x="6050111" y="1506954"/>
            <a:ext cx="1852768" cy="2397600"/>
          </a:xfrm>
          <a:prstGeom prst="rect">
            <a:avLst/>
          </a:prstGeom>
        </p:spPr>
      </p:pic>
      <p:pic>
        <p:nvPicPr>
          <p:cNvPr id="18" name="Picture 17" descr="Profile Image of KCATO Team Members">
            <a:extLst>
              <a:ext uri="{FF2B5EF4-FFF2-40B4-BE49-F238E27FC236}">
                <a16:creationId xmlns:a16="http://schemas.microsoft.com/office/drawing/2014/main" id="{71343996-54BC-FD3C-D0B4-D1116E962307}"/>
              </a:ext>
            </a:extLst>
          </p:cNvPr>
          <p:cNvPicPr>
            <a:picLocks noChangeAspect="1"/>
          </p:cNvPicPr>
          <p:nvPr/>
        </p:nvPicPr>
        <p:blipFill rotWithShape="1">
          <a:blip r:embed="rId8">
            <a:extLst>
              <a:ext uri="{28A0092B-C50C-407E-A947-70E740481C1C}">
                <a14:useLocalDpi xmlns:a14="http://schemas.microsoft.com/office/drawing/2010/main" val="0"/>
              </a:ext>
            </a:extLst>
          </a:blip>
          <a:srcRect l="15391" t="15801" r="10548" b="22348"/>
          <a:stretch/>
        </p:blipFill>
        <p:spPr>
          <a:xfrm>
            <a:off x="2294077" y="4148289"/>
            <a:ext cx="1902013" cy="2379600"/>
          </a:xfrm>
          <a:prstGeom prst="rect">
            <a:avLst/>
          </a:prstGeom>
        </p:spPr>
      </p:pic>
      <p:pic>
        <p:nvPicPr>
          <p:cNvPr id="3" name="Picture 2" descr="Profile Image of KCATO Team Members">
            <a:extLst>
              <a:ext uri="{FF2B5EF4-FFF2-40B4-BE49-F238E27FC236}">
                <a16:creationId xmlns:a16="http://schemas.microsoft.com/office/drawing/2014/main" id="{635A56E6-4024-5C55-1E91-15E89D73760A}"/>
              </a:ext>
            </a:extLst>
          </p:cNvPr>
          <p:cNvPicPr>
            <a:picLocks noChangeAspect="1"/>
          </p:cNvPicPr>
          <p:nvPr/>
        </p:nvPicPr>
        <p:blipFill rotWithShape="1">
          <a:blip r:embed="rId9"/>
          <a:srcRect l="3802" r="23954" b="-766"/>
          <a:stretch/>
        </p:blipFill>
        <p:spPr>
          <a:xfrm>
            <a:off x="4271415" y="4148254"/>
            <a:ext cx="1692850" cy="2397500"/>
          </a:xfrm>
          <a:prstGeom prst="rect">
            <a:avLst/>
          </a:prstGeom>
        </p:spPr>
      </p:pic>
      <p:pic>
        <p:nvPicPr>
          <p:cNvPr id="4" name="Picture 3" descr="Profile Image of KCATO Team Members">
            <a:extLst>
              <a:ext uri="{FF2B5EF4-FFF2-40B4-BE49-F238E27FC236}">
                <a16:creationId xmlns:a16="http://schemas.microsoft.com/office/drawing/2014/main" id="{11DE04B5-19F6-080A-1FB8-98DD3830CD22}"/>
              </a:ext>
            </a:extLst>
          </p:cNvPr>
          <p:cNvPicPr>
            <a:picLocks noChangeAspect="1"/>
          </p:cNvPicPr>
          <p:nvPr/>
        </p:nvPicPr>
        <p:blipFill rotWithShape="1">
          <a:blip r:embed="rId10"/>
          <a:srcRect l="13072" t="-876" r="12419" b="-392"/>
          <a:stretch/>
        </p:blipFill>
        <p:spPr>
          <a:xfrm>
            <a:off x="6047050" y="4146076"/>
            <a:ext cx="1729828" cy="2364405"/>
          </a:xfrm>
          <a:prstGeom prst="rect">
            <a:avLst/>
          </a:prstGeom>
        </p:spPr>
      </p:pic>
    </p:spTree>
    <p:extLst>
      <p:ext uri="{BB962C8B-B14F-4D97-AF65-F5344CB8AC3E}">
        <p14:creationId xmlns:p14="http://schemas.microsoft.com/office/powerpoint/2010/main" val="6717603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50205-B2AF-78A9-2BAC-9DCDFD018FF8}"/>
              </a:ext>
            </a:extLst>
          </p:cNvPr>
          <p:cNvSpPr>
            <a:spLocks noGrp="1"/>
          </p:cNvSpPr>
          <p:nvPr>
            <p:ph type="title"/>
          </p:nvPr>
        </p:nvSpPr>
        <p:spPr/>
        <p:txBody>
          <a:bodyPr/>
          <a:lstStyle/>
          <a:p>
            <a:pPr algn="ctr"/>
            <a:r>
              <a:rPr lang="en-US" b="1" dirty="0">
                <a:solidFill>
                  <a:schemeClr val="bg1"/>
                </a:solidFill>
                <a:latin typeface="KingsBureauGrot FiveOne"/>
                <a:cs typeface="Calibri Light"/>
              </a:rPr>
              <a:t>Upcoming KCATO Opportunities</a:t>
            </a:r>
          </a:p>
        </p:txBody>
      </p:sp>
      <p:sp>
        <p:nvSpPr>
          <p:cNvPr id="5" name="TextBox 4">
            <a:extLst>
              <a:ext uri="{FF2B5EF4-FFF2-40B4-BE49-F238E27FC236}">
                <a16:creationId xmlns:a16="http://schemas.microsoft.com/office/drawing/2014/main" id="{D8DF758B-599F-4F2B-82D1-4035CBE5B586}"/>
              </a:ext>
            </a:extLst>
          </p:cNvPr>
          <p:cNvSpPr txBox="1"/>
          <p:nvPr/>
        </p:nvSpPr>
        <p:spPr>
          <a:xfrm>
            <a:off x="6482443" y="6140447"/>
            <a:ext cx="53648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KingsBureauGrot FiveOne"/>
                <a:cs typeface="Calibri"/>
              </a:rPr>
              <a:t>These resources and more available on </a:t>
            </a:r>
            <a:r>
              <a:rPr lang="en-US" b="1" u="sng">
                <a:solidFill>
                  <a:schemeClr val="bg1"/>
                </a:solidFill>
                <a:latin typeface="KingsBureauGrot FiveOne"/>
                <a:cs typeface="Calibri"/>
              </a:rPr>
              <a:t>KCATO Hub</a:t>
            </a:r>
            <a:r>
              <a:rPr lang="en-US">
                <a:solidFill>
                  <a:schemeClr val="bg1"/>
                </a:solidFill>
                <a:latin typeface="KingsBureauGrot FiveOne"/>
                <a:cs typeface="Calibri"/>
              </a:rPr>
              <a:t>!</a:t>
            </a:r>
            <a:endParaRPr lang="en-US">
              <a:solidFill>
                <a:schemeClr val="bg1"/>
              </a:solidFill>
              <a:latin typeface="KingsBureauGrot FiveOne"/>
            </a:endParaRPr>
          </a:p>
        </p:txBody>
      </p:sp>
      <p:pic>
        <p:nvPicPr>
          <p:cNvPr id="7" name="Picture 6" descr="QR Code to KCATO Hub">
            <a:extLst>
              <a:ext uri="{FF2B5EF4-FFF2-40B4-BE49-F238E27FC236}">
                <a16:creationId xmlns:a16="http://schemas.microsoft.com/office/drawing/2014/main" id="{87B12A5C-6CF0-F4FE-37A0-449FDCDD3738}"/>
              </a:ext>
            </a:extLst>
          </p:cNvPr>
          <p:cNvPicPr>
            <a:picLocks noChangeAspect="1"/>
          </p:cNvPicPr>
          <p:nvPr/>
        </p:nvPicPr>
        <p:blipFill>
          <a:blip r:embed="rId3"/>
          <a:stretch>
            <a:fillRect/>
          </a:stretch>
        </p:blipFill>
        <p:spPr>
          <a:xfrm>
            <a:off x="10213586" y="4631945"/>
            <a:ext cx="1490138" cy="1508502"/>
          </a:xfrm>
          <a:prstGeom prst="rect">
            <a:avLst/>
          </a:prstGeom>
        </p:spPr>
      </p:pic>
      <p:pic>
        <p:nvPicPr>
          <p:cNvPr id="3" name="Picture 2" descr="A screenshot of a webinar&#10;&#10;Description automatically generated">
            <a:extLst>
              <a:ext uri="{FF2B5EF4-FFF2-40B4-BE49-F238E27FC236}">
                <a16:creationId xmlns:a16="http://schemas.microsoft.com/office/drawing/2014/main" id="{272830A3-4883-D090-AE57-1A0E982BCEAA}"/>
              </a:ext>
            </a:extLst>
          </p:cNvPr>
          <p:cNvPicPr>
            <a:picLocks noChangeAspect="1"/>
          </p:cNvPicPr>
          <p:nvPr/>
        </p:nvPicPr>
        <p:blipFill rotWithShape="1">
          <a:blip r:embed="rId4"/>
          <a:srcRect t="2266" r="488" b="2515"/>
          <a:stretch/>
        </p:blipFill>
        <p:spPr>
          <a:xfrm>
            <a:off x="2859351" y="1690688"/>
            <a:ext cx="2910820" cy="3454203"/>
          </a:xfrm>
          <a:prstGeom prst="rect">
            <a:avLst/>
          </a:prstGeom>
        </p:spPr>
      </p:pic>
      <p:pic>
        <p:nvPicPr>
          <p:cNvPr id="6" name="Picture 5" descr="A screenshot of a web page&#10;&#10;Description automatically generated">
            <a:extLst>
              <a:ext uri="{FF2B5EF4-FFF2-40B4-BE49-F238E27FC236}">
                <a16:creationId xmlns:a16="http://schemas.microsoft.com/office/drawing/2014/main" id="{3C2FD7E8-FCC0-414B-92CA-EA48BD95E8F5}"/>
              </a:ext>
            </a:extLst>
          </p:cNvPr>
          <p:cNvPicPr>
            <a:picLocks noChangeAspect="1"/>
          </p:cNvPicPr>
          <p:nvPr/>
        </p:nvPicPr>
        <p:blipFill rotWithShape="1">
          <a:blip r:embed="rId5"/>
          <a:srcRect t="2008" r="515" b="-126"/>
          <a:stretch/>
        </p:blipFill>
        <p:spPr>
          <a:xfrm>
            <a:off x="6621486" y="1702468"/>
            <a:ext cx="2711163" cy="3453063"/>
          </a:xfrm>
          <a:prstGeom prst="rect">
            <a:avLst/>
          </a:prstGeom>
        </p:spPr>
      </p:pic>
    </p:spTree>
    <p:extLst>
      <p:ext uri="{BB962C8B-B14F-4D97-AF65-F5344CB8AC3E}">
        <p14:creationId xmlns:p14="http://schemas.microsoft.com/office/powerpoint/2010/main" val="39620741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352F-B855-DD15-665A-88F8467FAE8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6686794-344D-B529-8B96-7FE9C172651B}"/>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7492BE45-CCF8-37A3-2732-5E6D2647E277}"/>
              </a:ext>
            </a:extLst>
          </p:cNvPr>
          <p:cNvSpPr>
            <a:spLocks noGrp="1"/>
          </p:cNvSpPr>
          <p:nvPr>
            <p:ph sz="half" idx="2"/>
          </p:nvPr>
        </p:nvSpPr>
        <p:spPr/>
        <p:txBody>
          <a:bodyPr/>
          <a:lstStyle/>
          <a:p>
            <a:endParaRPr lang="en-GB"/>
          </a:p>
        </p:txBody>
      </p:sp>
      <p:pic>
        <p:nvPicPr>
          <p:cNvPr id="5" name="Picture 4">
            <a:extLst>
              <a:ext uri="{FF2B5EF4-FFF2-40B4-BE49-F238E27FC236}">
                <a16:creationId xmlns:a16="http://schemas.microsoft.com/office/drawing/2014/main" id="{4B015901-5B14-465A-D43B-16B44B761755}"/>
              </a:ext>
            </a:extLst>
          </p:cNvPr>
          <p:cNvPicPr>
            <a:picLocks noChangeAspect="1"/>
          </p:cNvPicPr>
          <p:nvPr/>
        </p:nvPicPr>
        <p:blipFill rotWithShape="1">
          <a:blip r:embed="rId2"/>
          <a:srcRect l="53048" t="8772" r="3229" b="35016"/>
          <a:stretch/>
        </p:blipFill>
        <p:spPr>
          <a:xfrm>
            <a:off x="571277" y="2031206"/>
            <a:ext cx="10897046" cy="3940175"/>
          </a:xfrm>
          <a:prstGeom prst="rect">
            <a:avLst/>
          </a:prstGeom>
        </p:spPr>
      </p:pic>
    </p:spTree>
    <p:extLst>
      <p:ext uri="{BB962C8B-B14F-4D97-AF65-F5344CB8AC3E}">
        <p14:creationId xmlns:p14="http://schemas.microsoft.com/office/powerpoint/2010/main" val="5810331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7D09E-9CE8-C7BA-5AFD-1A67FAECCFD9}"/>
              </a:ext>
            </a:extLst>
          </p:cNvPr>
          <p:cNvSpPr>
            <a:spLocks noGrp="1"/>
          </p:cNvSpPr>
          <p:nvPr>
            <p:ph type="title"/>
          </p:nvPr>
        </p:nvSpPr>
        <p:spPr/>
        <p:txBody>
          <a:bodyPr/>
          <a:lstStyle/>
          <a:p>
            <a:pPr algn="ctr"/>
            <a:r>
              <a:rPr lang="en-GB" b="1" dirty="0">
                <a:solidFill>
                  <a:schemeClr val="bg1"/>
                </a:solidFill>
                <a:latin typeface="KingsBureauGrot FiveOne" panose="02000506040000020004" pitchFamily="2" charset="0"/>
              </a:rPr>
              <a:t>Newsletter, LinkedIn, Twitter</a:t>
            </a:r>
          </a:p>
        </p:txBody>
      </p:sp>
      <p:sp>
        <p:nvSpPr>
          <p:cNvPr id="3" name="Content Placeholder 2">
            <a:extLst>
              <a:ext uri="{FF2B5EF4-FFF2-40B4-BE49-F238E27FC236}">
                <a16:creationId xmlns:a16="http://schemas.microsoft.com/office/drawing/2014/main" id="{4AC4DB41-F432-7521-A780-3BBE187D8829}"/>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C96CF1AA-EC29-4613-1A12-59E2D8F5190A}"/>
              </a:ext>
            </a:extLst>
          </p:cNvPr>
          <p:cNvSpPr>
            <a:spLocks noGrp="1"/>
          </p:cNvSpPr>
          <p:nvPr>
            <p:ph sz="half" idx="2"/>
          </p:nvPr>
        </p:nvSpPr>
        <p:spPr/>
        <p:txBody>
          <a:bodyPr/>
          <a:lstStyle/>
          <a:p>
            <a:endParaRPr lang="en-GB" dirty="0">
              <a:latin typeface="KingsBureauGrot FiveOne" panose="02000506040000020004" pitchFamily="2" charset="0"/>
            </a:endParaRPr>
          </a:p>
        </p:txBody>
      </p:sp>
      <p:pic>
        <p:nvPicPr>
          <p:cNvPr id="5" name="Picture 4">
            <a:extLst>
              <a:ext uri="{FF2B5EF4-FFF2-40B4-BE49-F238E27FC236}">
                <a16:creationId xmlns:a16="http://schemas.microsoft.com/office/drawing/2014/main" id="{BA0A1B74-E08A-C60B-9A8A-B001ABB8D688}"/>
              </a:ext>
            </a:extLst>
          </p:cNvPr>
          <p:cNvPicPr>
            <a:picLocks noChangeAspect="1"/>
          </p:cNvPicPr>
          <p:nvPr/>
        </p:nvPicPr>
        <p:blipFill rotWithShape="1">
          <a:blip r:embed="rId2"/>
          <a:srcRect l="52667" t="6403" r="18237" b="8602"/>
          <a:stretch/>
        </p:blipFill>
        <p:spPr>
          <a:xfrm>
            <a:off x="542925" y="1690688"/>
            <a:ext cx="5327510" cy="4377051"/>
          </a:xfrm>
          <a:prstGeom prst="rect">
            <a:avLst/>
          </a:prstGeom>
        </p:spPr>
      </p:pic>
      <p:pic>
        <p:nvPicPr>
          <p:cNvPr id="7" name="Picture 6">
            <a:extLst>
              <a:ext uri="{FF2B5EF4-FFF2-40B4-BE49-F238E27FC236}">
                <a16:creationId xmlns:a16="http://schemas.microsoft.com/office/drawing/2014/main" id="{5F6C7275-05BC-519E-230E-B29560FC9CE7}"/>
              </a:ext>
            </a:extLst>
          </p:cNvPr>
          <p:cNvPicPr>
            <a:picLocks noChangeAspect="1"/>
          </p:cNvPicPr>
          <p:nvPr/>
        </p:nvPicPr>
        <p:blipFill rotWithShape="1">
          <a:blip r:embed="rId3"/>
          <a:srcRect l="18963" t="2202" r="37024" b="55963"/>
          <a:stretch/>
        </p:blipFill>
        <p:spPr>
          <a:xfrm>
            <a:off x="6748244" y="1727213"/>
            <a:ext cx="4029512" cy="4548161"/>
          </a:xfrm>
          <a:prstGeom prst="rect">
            <a:avLst/>
          </a:prstGeom>
        </p:spPr>
      </p:pic>
    </p:spTree>
    <p:extLst>
      <p:ext uri="{BB962C8B-B14F-4D97-AF65-F5344CB8AC3E}">
        <p14:creationId xmlns:p14="http://schemas.microsoft.com/office/powerpoint/2010/main" val="15983436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EC826-460F-E05E-9C43-A060AFB89453}"/>
              </a:ext>
            </a:extLst>
          </p:cNvPr>
          <p:cNvSpPr>
            <a:spLocks noGrp="1"/>
          </p:cNvSpPr>
          <p:nvPr>
            <p:ph type="title"/>
          </p:nvPr>
        </p:nvSpPr>
        <p:spPr/>
        <p:txBody>
          <a:bodyPr/>
          <a:lstStyle/>
          <a:p>
            <a:r>
              <a:rPr lang="en-US" dirty="0"/>
              <a:t>Further Information and Contacts</a:t>
            </a:r>
            <a:endParaRPr lang="en-GB" dirty="0"/>
          </a:p>
        </p:txBody>
      </p:sp>
      <p:sp>
        <p:nvSpPr>
          <p:cNvPr id="3" name="Content Placeholder 2">
            <a:extLst>
              <a:ext uri="{FF2B5EF4-FFF2-40B4-BE49-F238E27FC236}">
                <a16:creationId xmlns:a16="http://schemas.microsoft.com/office/drawing/2014/main" id="{46E609DC-0BEB-D743-BB0F-214415C59A4D}"/>
              </a:ext>
            </a:extLst>
          </p:cNvPr>
          <p:cNvSpPr>
            <a:spLocks noGrp="1"/>
          </p:cNvSpPr>
          <p:nvPr>
            <p:ph sz="half" idx="1"/>
          </p:nvPr>
        </p:nvSpPr>
        <p:spPr>
          <a:xfrm>
            <a:off x="838200" y="1825625"/>
            <a:ext cx="10325100" cy="4351338"/>
          </a:xfrm>
        </p:spPr>
        <p:txBody>
          <a:bodyPr/>
          <a:lstStyle/>
          <a:p>
            <a:pPr marL="0" indent="0">
              <a:buNone/>
            </a:pPr>
            <a:r>
              <a:rPr lang="en-GB" b="1" dirty="0"/>
              <a:t>Funding web address:</a:t>
            </a:r>
          </a:p>
          <a:p>
            <a:pPr marL="0" indent="0">
              <a:buNone/>
            </a:pPr>
            <a:r>
              <a:rPr lang="en-GB" dirty="0">
                <a:solidFill>
                  <a:schemeClr val="bg1"/>
                </a:solidFill>
                <a:hlinkClick r:id="rId2">
                  <a:extLst>
                    <a:ext uri="{A12FA001-AC4F-418D-AE19-62706E023703}">
                      <ahyp:hlinkClr xmlns:ahyp="http://schemas.microsoft.com/office/drawing/2018/hyperlinkcolor" val="tx"/>
                    </a:ext>
                  </a:extLst>
                </a:hlinkClick>
              </a:rPr>
              <a:t>https://internal.kcl.ac.uk/lsm/staff/teach/iat/funding/index.aspx</a:t>
            </a:r>
            <a:r>
              <a:rPr lang="en-GB" dirty="0">
                <a:solidFill>
                  <a:schemeClr val="bg1"/>
                </a:solidFill>
              </a:rPr>
              <a:t> </a:t>
            </a:r>
          </a:p>
          <a:p>
            <a:pPr marL="0" indent="0">
              <a:buNone/>
            </a:pPr>
            <a:endParaRPr lang="en-GB" b="1" dirty="0"/>
          </a:p>
          <a:p>
            <a:pPr marL="0" indent="0">
              <a:buNone/>
            </a:pPr>
            <a:r>
              <a:rPr lang="en-GB" b="1" dirty="0"/>
              <a:t>Contact details:</a:t>
            </a:r>
          </a:p>
          <a:p>
            <a:pPr marL="0" indent="0">
              <a:buNone/>
            </a:pPr>
            <a:r>
              <a:rPr lang="en-GB" dirty="0"/>
              <a:t>IATadmin@kcl.ac.uk</a:t>
            </a:r>
          </a:p>
          <a:p>
            <a:pPr marL="0" indent="0">
              <a:buNone/>
            </a:pPr>
            <a:endParaRPr lang="en-GB" dirty="0"/>
          </a:p>
        </p:txBody>
      </p:sp>
    </p:spTree>
    <p:extLst>
      <p:ext uri="{BB962C8B-B14F-4D97-AF65-F5344CB8AC3E}">
        <p14:creationId xmlns:p14="http://schemas.microsoft.com/office/powerpoint/2010/main" val="3642326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BBFFD-D4C2-A6F4-F2E7-474937E20BC0}"/>
              </a:ext>
            </a:extLst>
          </p:cNvPr>
          <p:cNvSpPr>
            <a:spLocks noGrp="1"/>
          </p:cNvSpPr>
          <p:nvPr>
            <p:ph type="title"/>
          </p:nvPr>
        </p:nvSpPr>
        <p:spPr/>
        <p:txBody>
          <a:bodyPr/>
          <a:lstStyle/>
          <a:p>
            <a:pPr algn="ctr"/>
            <a:r>
              <a:rPr lang="en-GB" b="1" dirty="0">
                <a:solidFill>
                  <a:schemeClr val="bg1"/>
                </a:solidFill>
                <a:latin typeface="KingsBureauGrot FiveOne" panose="02000506040000020004" pitchFamily="2" charset="0"/>
              </a:rPr>
              <a:t>The KCL IAT Programme</a:t>
            </a:r>
          </a:p>
        </p:txBody>
      </p:sp>
      <p:sp>
        <p:nvSpPr>
          <p:cNvPr id="3" name="Content Placeholder 2">
            <a:extLst>
              <a:ext uri="{FF2B5EF4-FFF2-40B4-BE49-F238E27FC236}">
                <a16:creationId xmlns:a16="http://schemas.microsoft.com/office/drawing/2014/main" id="{90296201-4D39-67DC-F622-86569C9D26B3}"/>
              </a:ext>
            </a:extLst>
          </p:cNvPr>
          <p:cNvSpPr>
            <a:spLocks noGrp="1"/>
          </p:cNvSpPr>
          <p:nvPr>
            <p:ph sz="half" idx="1"/>
          </p:nvPr>
        </p:nvSpPr>
        <p:spPr/>
        <p:txBody>
          <a:bodyPr vert="horz" lIns="91440" tIns="45720" rIns="91440" bIns="45720" rtlCol="0" anchor="t">
            <a:normAutofit/>
          </a:bodyPr>
          <a:lstStyle/>
          <a:p>
            <a:pPr marL="0" indent="0">
              <a:buNone/>
            </a:pPr>
            <a:r>
              <a:rPr lang="en-GB" dirty="0">
                <a:latin typeface="KingsBureauGrot FiveOne"/>
              </a:rPr>
              <a:t>Joint IAT Leads at KCL:</a:t>
            </a:r>
          </a:p>
          <a:p>
            <a:r>
              <a:rPr lang="en-GB" dirty="0">
                <a:latin typeface="KingsBureauGrot FiveOne"/>
              </a:rPr>
              <a:t>Prof Frances Williams (KCATO Director</a:t>
            </a:r>
            <a:endParaRPr lang="en-GB">
              <a:latin typeface="KingsBureauGrot FiveOne"/>
            </a:endParaRPr>
          </a:p>
          <a:p>
            <a:r>
              <a:rPr lang="en-GB" dirty="0">
                <a:latin typeface="KingsBureauGrot FiveOne" panose="02000506040000020004" pitchFamily="2" charset="0"/>
              </a:rPr>
              <a:t>Dr Rina Dutta (KCATO Deputy Director)</a:t>
            </a:r>
          </a:p>
        </p:txBody>
      </p:sp>
      <p:sp>
        <p:nvSpPr>
          <p:cNvPr id="4" name="Content Placeholder 3">
            <a:extLst>
              <a:ext uri="{FF2B5EF4-FFF2-40B4-BE49-F238E27FC236}">
                <a16:creationId xmlns:a16="http://schemas.microsoft.com/office/drawing/2014/main" id="{E649D0B8-E5E9-3B48-D536-A29BDD717888}"/>
              </a:ext>
            </a:extLst>
          </p:cNvPr>
          <p:cNvSpPr>
            <a:spLocks noGrp="1"/>
          </p:cNvSpPr>
          <p:nvPr>
            <p:ph sz="half" idx="2"/>
          </p:nvPr>
        </p:nvSpPr>
        <p:spPr/>
        <p:txBody>
          <a:bodyPr vert="horz" lIns="91440" tIns="45720" rIns="91440" bIns="45720" rtlCol="0" anchor="t">
            <a:normAutofit/>
          </a:bodyPr>
          <a:lstStyle/>
          <a:p>
            <a:r>
              <a:rPr lang="en-GB" dirty="0">
                <a:latin typeface="KingsBureauGrot FiveOne" panose="02000506040000020004" pitchFamily="2" charset="0"/>
              </a:rPr>
              <a:t>IAT Programme Officers</a:t>
            </a:r>
          </a:p>
          <a:p>
            <a:pPr lvl="1"/>
            <a:r>
              <a:rPr lang="en-GB" sz="2800" dirty="0">
                <a:latin typeface="KingsBureauGrot FiveOne"/>
              </a:rPr>
              <a:t>Sheila Adeyemi (CLs, bursaries, recruitment)</a:t>
            </a:r>
          </a:p>
          <a:p>
            <a:pPr lvl="1"/>
            <a:r>
              <a:rPr lang="en-GB" sz="2800" dirty="0">
                <a:latin typeface="KingsBureauGrot FiveOne"/>
              </a:rPr>
              <a:t>Kasia Bojko (ACFs, PG Cert, induction)</a:t>
            </a:r>
          </a:p>
        </p:txBody>
      </p:sp>
    </p:spTree>
    <p:extLst>
      <p:ext uri="{BB962C8B-B14F-4D97-AF65-F5344CB8AC3E}">
        <p14:creationId xmlns:p14="http://schemas.microsoft.com/office/powerpoint/2010/main" val="4242945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266CF-D334-23ED-1BBF-9F19388E9E08}"/>
              </a:ext>
            </a:extLst>
          </p:cNvPr>
          <p:cNvSpPr>
            <a:spLocks noGrp="1"/>
          </p:cNvSpPr>
          <p:nvPr>
            <p:ph type="title"/>
          </p:nvPr>
        </p:nvSpPr>
        <p:spPr/>
        <p:txBody>
          <a:bodyPr/>
          <a:lstStyle/>
          <a:p>
            <a:r>
              <a:rPr lang="en-GB" dirty="0"/>
              <a:t>King’s IAT programme is highly successful</a:t>
            </a:r>
          </a:p>
        </p:txBody>
      </p:sp>
      <p:sp>
        <p:nvSpPr>
          <p:cNvPr id="3" name="Content Placeholder 2">
            <a:extLst>
              <a:ext uri="{FF2B5EF4-FFF2-40B4-BE49-F238E27FC236}">
                <a16:creationId xmlns:a16="http://schemas.microsoft.com/office/drawing/2014/main" id="{25995CF9-F6A6-6390-E2DD-2F2BEA20F5AD}"/>
              </a:ext>
            </a:extLst>
          </p:cNvPr>
          <p:cNvSpPr>
            <a:spLocks noGrp="1"/>
          </p:cNvSpPr>
          <p:nvPr>
            <p:ph sz="half" idx="1"/>
          </p:nvPr>
        </p:nvSpPr>
        <p:spPr/>
        <p:txBody>
          <a:bodyPr>
            <a:normAutofit/>
          </a:bodyPr>
          <a:lstStyle/>
          <a:p>
            <a:r>
              <a:rPr lang="en-GB" b="0" i="0" dirty="0">
                <a:solidFill>
                  <a:schemeClr val="bg1"/>
                </a:solidFill>
                <a:effectLst/>
                <a:latin typeface="KingsBureauGrotFiveOne"/>
              </a:rPr>
              <a:t>The King’s IAT programme has been running for 17 years and has trained over 350 clinical academics. </a:t>
            </a:r>
          </a:p>
          <a:p>
            <a:r>
              <a:rPr lang="en-GB" b="0" i="0" dirty="0">
                <a:solidFill>
                  <a:schemeClr val="bg1"/>
                </a:solidFill>
                <a:effectLst/>
                <a:latin typeface="KingsBureauGrotFiveOne"/>
              </a:rPr>
              <a:t>More than 90% of previous trainees remain active in research. </a:t>
            </a:r>
          </a:p>
        </p:txBody>
      </p:sp>
      <p:sp>
        <p:nvSpPr>
          <p:cNvPr id="4" name="Content Placeholder 3">
            <a:extLst>
              <a:ext uri="{FF2B5EF4-FFF2-40B4-BE49-F238E27FC236}">
                <a16:creationId xmlns:a16="http://schemas.microsoft.com/office/drawing/2014/main" id="{7009FAA4-3901-47BF-256D-01D17FD693CE}"/>
              </a:ext>
            </a:extLst>
          </p:cNvPr>
          <p:cNvSpPr>
            <a:spLocks noGrp="1"/>
          </p:cNvSpPr>
          <p:nvPr>
            <p:ph sz="half" idx="2"/>
          </p:nvPr>
        </p:nvSpPr>
        <p:spPr/>
        <p:txBody>
          <a:bodyPr>
            <a:normAutofit/>
          </a:bodyPr>
          <a:lstStyle/>
          <a:p>
            <a:r>
              <a:rPr lang="en-GB" dirty="0">
                <a:solidFill>
                  <a:schemeClr val="bg1"/>
                </a:solidFill>
                <a:latin typeface="KingsBureauGrotFiveOne"/>
              </a:rPr>
              <a:t>K</a:t>
            </a:r>
            <a:r>
              <a:rPr lang="en-GB" b="0" i="0" dirty="0">
                <a:solidFill>
                  <a:schemeClr val="bg1"/>
                </a:solidFill>
                <a:effectLst/>
                <a:latin typeface="KingsBureauGrotFiveOne"/>
              </a:rPr>
              <a:t>ing’s trainees and alumni of the scheme have authored more than 9,000 peer-reviewed articles since 2010</a:t>
            </a:r>
          </a:p>
          <a:p>
            <a:r>
              <a:rPr lang="en-GB" dirty="0">
                <a:solidFill>
                  <a:schemeClr val="bg1"/>
                </a:solidFill>
                <a:latin typeface="KingsBureauGrotFiveOne"/>
              </a:rPr>
              <a:t>They are</a:t>
            </a:r>
            <a:r>
              <a:rPr lang="en-GB" b="0" i="0" dirty="0">
                <a:solidFill>
                  <a:schemeClr val="bg1"/>
                </a:solidFill>
                <a:effectLst/>
                <a:latin typeface="KingsBureauGrotFiveOne"/>
              </a:rPr>
              <a:t> principal investigator or co-investigator on research grants totalling more than £160M</a:t>
            </a:r>
            <a:endParaRPr lang="en-GB" dirty="0">
              <a:solidFill>
                <a:schemeClr val="bg1"/>
              </a:solidFill>
            </a:endParaRPr>
          </a:p>
          <a:p>
            <a:endParaRPr lang="en-GB" dirty="0">
              <a:solidFill>
                <a:schemeClr val="bg1"/>
              </a:solidFill>
            </a:endParaRPr>
          </a:p>
        </p:txBody>
      </p:sp>
    </p:spTree>
    <p:extLst>
      <p:ext uri="{BB962C8B-B14F-4D97-AF65-F5344CB8AC3E}">
        <p14:creationId xmlns:p14="http://schemas.microsoft.com/office/powerpoint/2010/main" val="3522988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ECE8A-9297-6216-E5DE-35552E38560D}"/>
              </a:ext>
            </a:extLst>
          </p:cNvPr>
          <p:cNvSpPr>
            <a:spLocks noGrp="1"/>
          </p:cNvSpPr>
          <p:nvPr>
            <p:ph type="title"/>
          </p:nvPr>
        </p:nvSpPr>
        <p:spPr/>
        <p:txBody>
          <a:bodyPr/>
          <a:lstStyle/>
          <a:p>
            <a:pPr algn="ctr"/>
            <a:r>
              <a:rPr lang="en-GB" dirty="0"/>
              <a:t>King’s College London</a:t>
            </a:r>
          </a:p>
        </p:txBody>
      </p:sp>
      <p:sp>
        <p:nvSpPr>
          <p:cNvPr id="3" name="Content Placeholder 2">
            <a:extLst>
              <a:ext uri="{FF2B5EF4-FFF2-40B4-BE49-F238E27FC236}">
                <a16:creationId xmlns:a16="http://schemas.microsoft.com/office/drawing/2014/main" id="{71DC3A1B-1D5F-867B-8D99-A943F188338E}"/>
              </a:ext>
            </a:extLst>
          </p:cNvPr>
          <p:cNvSpPr>
            <a:spLocks noGrp="1"/>
          </p:cNvSpPr>
          <p:nvPr>
            <p:ph sz="half" idx="1"/>
          </p:nvPr>
        </p:nvSpPr>
        <p:spPr/>
        <p:txBody>
          <a:bodyPr/>
          <a:lstStyle/>
          <a:p>
            <a:r>
              <a:rPr lang="en-GB" dirty="0"/>
              <a:t>One of the two founding colleges of the University of London in 1836</a:t>
            </a:r>
          </a:p>
          <a:p>
            <a:endParaRPr lang="en-GB" dirty="0"/>
          </a:p>
          <a:p>
            <a:r>
              <a:rPr lang="en-GB" dirty="0"/>
              <a:t>Founded in 1829 by King George IV and the Duke of Wellington, who fought in a duel in defence of his role in the establishment of the College</a:t>
            </a:r>
          </a:p>
          <a:p>
            <a:endParaRPr lang="en-GB" dirty="0"/>
          </a:p>
        </p:txBody>
      </p:sp>
      <p:pic>
        <p:nvPicPr>
          <p:cNvPr id="5" name="Picture 3" descr="KHP logo.bmp">
            <a:extLst>
              <a:ext uri="{FF2B5EF4-FFF2-40B4-BE49-F238E27FC236}">
                <a16:creationId xmlns:a16="http://schemas.microsoft.com/office/drawing/2014/main" id="{5CF43840-9D8E-9687-E182-97011B557C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10350" y="1560869"/>
            <a:ext cx="2518433" cy="2126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Hunts House.JPG">
            <a:extLst>
              <a:ext uri="{FF2B5EF4-FFF2-40B4-BE49-F238E27FC236}">
                <a16:creationId xmlns:a16="http://schemas.microsoft.com/office/drawing/2014/main" id="{A454465A-D713-F561-6D18-5A8CAF88EF7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74221" y="3217151"/>
            <a:ext cx="3604573" cy="2126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King's Hospital 1840.jpg">
            <a:extLst>
              <a:ext uri="{FF2B5EF4-FFF2-40B4-BE49-F238E27FC236}">
                <a16:creationId xmlns:a16="http://schemas.microsoft.com/office/drawing/2014/main" id="{02D60377-56CA-2313-3758-09475736B8F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46816" y="1192786"/>
            <a:ext cx="2659384" cy="2126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Bethlem colour engraving circa 1771 low res.jpg">
            <a:extLst>
              <a:ext uri="{FF2B5EF4-FFF2-40B4-BE49-F238E27FC236}">
                <a16:creationId xmlns:a16="http://schemas.microsoft.com/office/drawing/2014/main" id="{091820EA-2796-4A72-CD84-D43A9A372A7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57950" y="4515208"/>
            <a:ext cx="3241836" cy="2126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3936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EEF32-12FE-97E9-C77B-C2D08BC89427}"/>
              </a:ext>
            </a:extLst>
          </p:cNvPr>
          <p:cNvSpPr>
            <a:spLocks noGrp="1"/>
          </p:cNvSpPr>
          <p:nvPr>
            <p:ph type="title"/>
          </p:nvPr>
        </p:nvSpPr>
        <p:spPr/>
        <p:txBody>
          <a:bodyPr/>
          <a:lstStyle/>
          <a:p>
            <a:r>
              <a:rPr lang="en-GB" dirty="0"/>
              <a:t>Faculties</a:t>
            </a:r>
          </a:p>
        </p:txBody>
      </p:sp>
      <p:sp>
        <p:nvSpPr>
          <p:cNvPr id="7" name="Text Placeholder 4">
            <a:extLst>
              <a:ext uri="{FF2B5EF4-FFF2-40B4-BE49-F238E27FC236}">
                <a16:creationId xmlns:a16="http://schemas.microsoft.com/office/drawing/2014/main" id="{FC65F687-909F-8AC1-0292-FFCE69B4BF98}"/>
              </a:ext>
            </a:extLst>
          </p:cNvPr>
          <p:cNvSpPr>
            <a:spLocks noGrp="1"/>
          </p:cNvSpPr>
          <p:nvPr>
            <p:ph sz="half" idx="1"/>
          </p:nvPr>
        </p:nvSpPr>
        <p:spPr>
          <a:xfrm>
            <a:off x="838200" y="1825625"/>
            <a:ext cx="8191500" cy="4351338"/>
          </a:xfrm>
        </p:spPr>
        <p:txBody>
          <a:bodyPr>
            <a:normAutofit fontScale="92500" lnSpcReduction="20000"/>
          </a:bodyPr>
          <a:lstStyle/>
          <a:p>
            <a:pPr marL="514350" indent="-514350" defTabSz="0">
              <a:buFont typeface="+mj-lt"/>
              <a:buAutoNum type="arabicPeriod"/>
            </a:pPr>
            <a:r>
              <a:rPr lang="en-GB" altLang="en-US" dirty="0"/>
              <a:t> Faculty of Arts &amp; Humanities</a:t>
            </a:r>
          </a:p>
          <a:p>
            <a:pPr marL="514350" indent="-514350" defTabSz="0">
              <a:buFont typeface="+mj-lt"/>
              <a:buAutoNum type="arabicPeriod"/>
            </a:pPr>
            <a:r>
              <a:rPr lang="en-GB" altLang="en-US" dirty="0"/>
              <a:t> </a:t>
            </a:r>
            <a:r>
              <a:rPr lang="en-GB" altLang="en-US" b="1" dirty="0"/>
              <a:t>Faculty of Dentistry, Oral &amp; Craniofacial Sciences </a:t>
            </a:r>
          </a:p>
          <a:p>
            <a:pPr marL="514350" indent="-514350" defTabSz="0">
              <a:buFont typeface="+mj-lt"/>
              <a:buAutoNum type="arabicPeriod"/>
            </a:pPr>
            <a:r>
              <a:rPr lang="en-GB" altLang="en-US" dirty="0"/>
              <a:t> King’s Business School</a:t>
            </a:r>
          </a:p>
          <a:p>
            <a:pPr marL="514350" indent="-514350" defTabSz="0">
              <a:buFont typeface="+mj-lt"/>
              <a:buAutoNum type="arabicPeriod"/>
            </a:pPr>
            <a:r>
              <a:rPr lang="en-GB" altLang="en-US" dirty="0"/>
              <a:t> </a:t>
            </a:r>
            <a:r>
              <a:rPr lang="en-GB" altLang="en-US" b="1" dirty="0"/>
              <a:t>Faculty of Life Sciences &amp; Medicine</a:t>
            </a:r>
          </a:p>
          <a:p>
            <a:pPr marL="514350" indent="-514350" defTabSz="0">
              <a:buFont typeface="+mj-lt"/>
              <a:buAutoNum type="arabicPeriod"/>
            </a:pPr>
            <a:r>
              <a:rPr lang="en-GB" altLang="en-US" dirty="0"/>
              <a:t> Faculty of Natural, Mathematical &amp; Engineering Sciences</a:t>
            </a:r>
          </a:p>
          <a:p>
            <a:pPr marL="514350" indent="-514350" defTabSz="0">
              <a:buFont typeface="+mj-lt"/>
              <a:buAutoNum type="arabicPeriod"/>
            </a:pPr>
            <a:r>
              <a:rPr lang="en-GB" altLang="en-US" b="1" dirty="0"/>
              <a:t>Florence Nightingale Faculty of  Nursing, Midwifery &amp; Palliative Care</a:t>
            </a:r>
          </a:p>
          <a:p>
            <a:pPr marL="514350" indent="-514350" defTabSz="0">
              <a:buFont typeface="+mj-lt"/>
              <a:buAutoNum type="arabicPeriod"/>
            </a:pPr>
            <a:r>
              <a:rPr lang="en-GB" altLang="en-US" dirty="0"/>
              <a:t> </a:t>
            </a:r>
            <a:r>
              <a:rPr lang="en-GB" altLang="en-US" b="1" dirty="0"/>
              <a:t>Institute of Psychiatry, Psychology &amp; Neuroscience</a:t>
            </a:r>
          </a:p>
          <a:p>
            <a:pPr marL="514350" indent="-514350" defTabSz="0">
              <a:buFont typeface="+mj-lt"/>
              <a:buAutoNum type="arabicPeriod"/>
            </a:pPr>
            <a:r>
              <a:rPr lang="en-GB" altLang="en-US" dirty="0"/>
              <a:t> Faculty of Social Science &amp; Public Policy</a:t>
            </a:r>
          </a:p>
          <a:p>
            <a:pPr marL="514350" indent="-514350" defTabSz="0">
              <a:buFont typeface="+mj-lt"/>
              <a:buAutoNum type="arabicPeriod"/>
            </a:pPr>
            <a:r>
              <a:rPr lang="en-GB" altLang="en-US" dirty="0"/>
              <a:t> The Dickson Poon School of Law</a:t>
            </a:r>
          </a:p>
          <a:p>
            <a:endParaRPr lang="en-US" dirty="0"/>
          </a:p>
        </p:txBody>
      </p:sp>
      <p:pic>
        <p:nvPicPr>
          <p:cNvPr id="8" name="Picture 2">
            <a:extLst>
              <a:ext uri="{FF2B5EF4-FFF2-40B4-BE49-F238E27FC236}">
                <a16:creationId xmlns:a16="http://schemas.microsoft.com/office/drawing/2014/main" id="{9EFB356C-9505-C725-A16D-D53017B950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9029700" y="1825625"/>
            <a:ext cx="2556711" cy="41088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7944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92769-F17B-D871-29FC-901DE079A169}"/>
              </a:ext>
            </a:extLst>
          </p:cNvPr>
          <p:cNvSpPr>
            <a:spLocks noGrp="1"/>
          </p:cNvSpPr>
          <p:nvPr>
            <p:ph type="title"/>
          </p:nvPr>
        </p:nvSpPr>
        <p:spPr/>
        <p:txBody>
          <a:bodyPr/>
          <a:lstStyle/>
          <a:p>
            <a:r>
              <a:rPr lang="en-US" dirty="0"/>
              <a:t>Faculty of Life Science and Medicine</a:t>
            </a:r>
            <a:endParaRPr lang="en-GB" dirty="0"/>
          </a:p>
        </p:txBody>
      </p:sp>
      <p:sp>
        <p:nvSpPr>
          <p:cNvPr id="3" name="Content Placeholder 2">
            <a:extLst>
              <a:ext uri="{FF2B5EF4-FFF2-40B4-BE49-F238E27FC236}">
                <a16:creationId xmlns:a16="http://schemas.microsoft.com/office/drawing/2014/main" id="{66CEDA10-D43C-265A-599A-47D54BFB4D06}"/>
              </a:ext>
            </a:extLst>
          </p:cNvPr>
          <p:cNvSpPr>
            <a:spLocks noGrp="1"/>
          </p:cNvSpPr>
          <p:nvPr>
            <p:ph sz="half" idx="1"/>
          </p:nvPr>
        </p:nvSpPr>
        <p:spPr>
          <a:xfrm>
            <a:off x="838200" y="1825625"/>
            <a:ext cx="10229850" cy="4351338"/>
          </a:xfrm>
        </p:spPr>
        <p:txBody>
          <a:bodyPr>
            <a:normAutofit fontScale="92500" lnSpcReduction="20000"/>
          </a:bodyPr>
          <a:lstStyle/>
          <a:p>
            <a:pPr marL="0" indent="0">
              <a:spcBef>
                <a:spcPts val="0"/>
              </a:spcBef>
              <a:buNone/>
            </a:pPr>
            <a:r>
              <a:rPr lang="en-GB" dirty="0"/>
              <a:t>One of the largest and most successful centres for research and education in the UK. </a:t>
            </a:r>
          </a:p>
          <a:p>
            <a:pPr marL="0" indent="0">
              <a:spcBef>
                <a:spcPts val="0"/>
              </a:spcBef>
              <a:buNone/>
            </a:pPr>
            <a:endParaRPr lang="en-GB" dirty="0"/>
          </a:p>
          <a:p>
            <a:pPr marL="0" indent="0">
              <a:spcBef>
                <a:spcPts val="0"/>
              </a:spcBef>
            </a:pPr>
            <a:endParaRPr lang="en-GB" sz="800" dirty="0"/>
          </a:p>
          <a:p>
            <a:pPr marL="285750" indent="-285750">
              <a:lnSpc>
                <a:spcPct val="150000"/>
              </a:lnSpc>
              <a:spcBef>
                <a:spcPts val="0"/>
              </a:spcBef>
              <a:buFont typeface="Arial" panose="020B0604020202020204" pitchFamily="34" charset="0"/>
              <a:buChar char="•"/>
            </a:pPr>
            <a:r>
              <a:rPr lang="en-GB" dirty="0"/>
              <a:t>School of Basic &amp; Medical Biosciences</a:t>
            </a:r>
          </a:p>
          <a:p>
            <a:pPr marL="285750" indent="-285750">
              <a:lnSpc>
                <a:spcPct val="150000"/>
              </a:lnSpc>
              <a:spcBef>
                <a:spcPts val="0"/>
              </a:spcBef>
              <a:buFont typeface="Arial" panose="020B0604020202020204" pitchFamily="34" charset="0"/>
              <a:buChar char="•"/>
            </a:pPr>
            <a:r>
              <a:rPr lang="en-GB" dirty="0"/>
              <a:t>School of Biomedical Engineering &amp; Imaging Sciences</a:t>
            </a:r>
          </a:p>
          <a:p>
            <a:pPr marL="285750" indent="-285750">
              <a:lnSpc>
                <a:spcPct val="150000"/>
              </a:lnSpc>
              <a:spcBef>
                <a:spcPts val="0"/>
              </a:spcBef>
              <a:buFont typeface="Arial" panose="020B0604020202020204" pitchFamily="34" charset="0"/>
              <a:buChar char="•"/>
            </a:pPr>
            <a:r>
              <a:rPr lang="en-GB" dirty="0"/>
              <a:t>School of Cancer &amp; Pharmaceutical Sciences</a:t>
            </a:r>
          </a:p>
          <a:p>
            <a:pPr marL="285750" indent="-285750">
              <a:lnSpc>
                <a:spcPct val="150000"/>
              </a:lnSpc>
              <a:spcBef>
                <a:spcPts val="0"/>
              </a:spcBef>
              <a:buFont typeface="Arial" panose="020B0604020202020204" pitchFamily="34" charset="0"/>
              <a:buChar char="•"/>
            </a:pPr>
            <a:r>
              <a:rPr lang="en-GB" dirty="0"/>
              <a:t>School of Cardiovascular and Metabolic Medicine &amp; Sciences</a:t>
            </a:r>
          </a:p>
          <a:p>
            <a:pPr marL="285750" indent="-285750">
              <a:lnSpc>
                <a:spcPct val="150000"/>
              </a:lnSpc>
              <a:spcBef>
                <a:spcPts val="0"/>
              </a:spcBef>
              <a:buFont typeface="Arial" panose="020B0604020202020204" pitchFamily="34" charset="0"/>
              <a:buChar char="•"/>
            </a:pPr>
            <a:r>
              <a:rPr lang="en-GB" dirty="0"/>
              <a:t>School of Immunology &amp; Microbial Sciences</a:t>
            </a:r>
          </a:p>
          <a:p>
            <a:pPr marL="285750" indent="-285750">
              <a:lnSpc>
                <a:spcPct val="150000"/>
              </a:lnSpc>
              <a:spcBef>
                <a:spcPts val="0"/>
              </a:spcBef>
              <a:buFont typeface="Arial" panose="020B0604020202020204" pitchFamily="34" charset="0"/>
              <a:buChar char="•"/>
            </a:pPr>
            <a:r>
              <a:rPr lang="en-GB" dirty="0"/>
              <a:t>School of Life Course &amp; Population Sciences</a:t>
            </a:r>
          </a:p>
          <a:p>
            <a:pPr marL="0" indent="0">
              <a:buNone/>
            </a:pPr>
            <a:endParaRPr lang="en-GB" dirty="0"/>
          </a:p>
        </p:txBody>
      </p:sp>
    </p:spTree>
    <p:extLst>
      <p:ext uri="{BB962C8B-B14F-4D97-AF65-F5344CB8AC3E}">
        <p14:creationId xmlns:p14="http://schemas.microsoft.com/office/powerpoint/2010/main" val="610054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F1AA-5C54-8D34-45C0-2853F85A47C2}"/>
              </a:ext>
            </a:extLst>
          </p:cNvPr>
          <p:cNvSpPr>
            <a:spLocks noGrp="1"/>
          </p:cNvSpPr>
          <p:nvPr>
            <p:ph type="title"/>
          </p:nvPr>
        </p:nvSpPr>
        <p:spPr/>
        <p:txBody>
          <a:bodyPr/>
          <a:lstStyle/>
          <a:p>
            <a:r>
              <a:rPr lang="en-GB" dirty="0"/>
              <a:t>Institute of Psychiatry, Psychology &amp; Neuroscience (IoPPN) – 3 Academic Schools</a:t>
            </a:r>
          </a:p>
        </p:txBody>
      </p:sp>
      <p:sp>
        <p:nvSpPr>
          <p:cNvPr id="3" name="Content Placeholder 2">
            <a:extLst>
              <a:ext uri="{FF2B5EF4-FFF2-40B4-BE49-F238E27FC236}">
                <a16:creationId xmlns:a16="http://schemas.microsoft.com/office/drawing/2014/main" id="{2500AE99-E004-793C-693A-812DCC72381F}"/>
              </a:ext>
            </a:extLst>
          </p:cNvPr>
          <p:cNvSpPr>
            <a:spLocks noGrp="1"/>
          </p:cNvSpPr>
          <p:nvPr>
            <p:ph sz="half" idx="1"/>
          </p:nvPr>
        </p:nvSpPr>
        <p:spPr>
          <a:xfrm>
            <a:off x="304800" y="1822450"/>
            <a:ext cx="6629400" cy="4351338"/>
          </a:xfrm>
        </p:spPr>
        <p:txBody>
          <a:bodyPr>
            <a:normAutofit fontScale="25000" lnSpcReduction="20000"/>
          </a:bodyPr>
          <a:lstStyle/>
          <a:p>
            <a:pPr marL="0" indent="0">
              <a:buNone/>
            </a:pPr>
            <a:r>
              <a:rPr lang="en-GB" sz="8000" b="1" dirty="0"/>
              <a:t>School of Academic Psychiatry</a:t>
            </a:r>
            <a:r>
              <a:rPr lang="en-GB" sz="8000" dirty="0"/>
              <a:t>:</a:t>
            </a:r>
          </a:p>
          <a:p>
            <a:pPr marL="857250" indent="-857250">
              <a:buFont typeface="Arial" panose="020B0604020202020204" pitchFamily="34" charset="0"/>
              <a:buChar char="•"/>
            </a:pPr>
            <a:r>
              <a:rPr lang="en-GB" sz="8000" dirty="0"/>
              <a:t>Department of Addictions Sciences</a:t>
            </a:r>
          </a:p>
          <a:p>
            <a:pPr marL="857250" indent="-857250">
              <a:buFont typeface="Arial" panose="020B0604020202020204" pitchFamily="34" charset="0"/>
              <a:buChar char="•"/>
            </a:pPr>
            <a:r>
              <a:rPr lang="en-GB" sz="8000" dirty="0"/>
              <a:t>Department of Child &amp; Adolescent Psychiatry</a:t>
            </a:r>
          </a:p>
          <a:p>
            <a:pPr marL="857250" indent="-857250">
              <a:buFont typeface="Arial" panose="020B0604020202020204" pitchFamily="34" charset="0"/>
              <a:buChar char="•"/>
            </a:pPr>
            <a:r>
              <a:rPr lang="en-GB" sz="8000" dirty="0"/>
              <a:t>Department of Forensic and Neurodevelopmental Science</a:t>
            </a:r>
          </a:p>
          <a:p>
            <a:pPr marL="857250" indent="-857250">
              <a:buFont typeface="Arial" panose="020B0604020202020204" pitchFamily="34" charset="0"/>
              <a:buChar char="•"/>
            </a:pPr>
            <a:r>
              <a:rPr lang="en-GB" sz="8000" dirty="0"/>
              <a:t>Department of Old Age Psychiatry</a:t>
            </a:r>
          </a:p>
          <a:p>
            <a:pPr marL="857250" indent="-857250">
              <a:buFont typeface="Arial" panose="020B0604020202020204" pitchFamily="34" charset="0"/>
              <a:buChar char="•"/>
            </a:pPr>
            <a:r>
              <a:rPr lang="en-GB" sz="8000" dirty="0"/>
              <a:t>Department of Psychological Medicine</a:t>
            </a:r>
          </a:p>
          <a:p>
            <a:pPr marL="857250" indent="-857250">
              <a:buFont typeface="Arial" panose="020B0604020202020204" pitchFamily="34" charset="0"/>
              <a:buChar char="•"/>
            </a:pPr>
            <a:r>
              <a:rPr lang="en-GB" sz="8000" dirty="0"/>
              <a:t>Department of Psychosis Studies</a:t>
            </a:r>
          </a:p>
          <a:p>
            <a:endParaRPr lang="en-GB" sz="8000" b="1" dirty="0"/>
          </a:p>
          <a:p>
            <a:pPr marL="0" indent="0">
              <a:buNone/>
            </a:pPr>
            <a:r>
              <a:rPr lang="en-GB" sz="8000" b="1" dirty="0"/>
              <a:t>School of Mental Health &amp; Psychological Sciences</a:t>
            </a:r>
            <a:r>
              <a:rPr lang="en-GB" sz="8000" dirty="0"/>
              <a:t>:</a:t>
            </a:r>
          </a:p>
          <a:p>
            <a:pPr marL="857250" indent="-857250">
              <a:buFont typeface="Arial" panose="020B0604020202020204" pitchFamily="34" charset="0"/>
              <a:buChar char="•"/>
            </a:pPr>
            <a:r>
              <a:rPr lang="en-GB" sz="8000" dirty="0"/>
              <a:t>Department of Biostatistics &amp; Health Informatics</a:t>
            </a:r>
          </a:p>
          <a:p>
            <a:pPr marL="857250" indent="-857250">
              <a:buFont typeface="Arial" panose="020B0604020202020204" pitchFamily="34" charset="0"/>
              <a:buChar char="•"/>
            </a:pPr>
            <a:r>
              <a:rPr lang="en-GB" sz="8000" dirty="0"/>
              <a:t>Department of Health Service and Population Research</a:t>
            </a:r>
          </a:p>
          <a:p>
            <a:pPr marL="857250" indent="-857250">
              <a:buFont typeface="Arial" panose="020B0604020202020204" pitchFamily="34" charset="0"/>
              <a:buChar char="•"/>
            </a:pPr>
            <a:r>
              <a:rPr lang="en-GB" sz="8000" dirty="0"/>
              <a:t>Department of Psychology</a:t>
            </a:r>
          </a:p>
          <a:p>
            <a:pPr marL="857250" indent="-857250">
              <a:buFont typeface="Arial" panose="020B0604020202020204" pitchFamily="34" charset="0"/>
              <a:buChar char="•"/>
            </a:pPr>
            <a:r>
              <a:rPr lang="en-GB" sz="8000" dirty="0"/>
              <a:t>Social, Genetic &amp; Developmental Psychiatry Centre</a:t>
            </a:r>
          </a:p>
          <a:p>
            <a:pPr marL="0" indent="0">
              <a:buNone/>
            </a:pPr>
            <a:endParaRPr lang="en-GB" sz="6200" b="1" dirty="0"/>
          </a:p>
        </p:txBody>
      </p:sp>
      <p:sp>
        <p:nvSpPr>
          <p:cNvPr id="6" name="TextBox 5">
            <a:extLst>
              <a:ext uri="{FF2B5EF4-FFF2-40B4-BE49-F238E27FC236}">
                <a16:creationId xmlns:a16="http://schemas.microsoft.com/office/drawing/2014/main" id="{C0362F86-9DDD-14FC-0652-76E0CCCE290B}"/>
              </a:ext>
            </a:extLst>
          </p:cNvPr>
          <p:cNvSpPr txBox="1"/>
          <p:nvPr/>
        </p:nvSpPr>
        <p:spPr>
          <a:xfrm>
            <a:off x="6686550" y="1751350"/>
            <a:ext cx="5200650" cy="2246769"/>
          </a:xfrm>
          <a:prstGeom prst="rect">
            <a:avLst/>
          </a:prstGeom>
          <a:noFill/>
        </p:spPr>
        <p:txBody>
          <a:bodyPr wrap="square">
            <a:spAutoFit/>
          </a:bodyPr>
          <a:lstStyle/>
          <a:p>
            <a:pPr marL="0" indent="0">
              <a:buNone/>
            </a:pPr>
            <a:r>
              <a:rPr lang="en-GB" sz="2000" b="1" dirty="0"/>
              <a:t>School of Neuroscience</a:t>
            </a:r>
            <a:r>
              <a:rPr lang="en-GB" sz="2000" dirty="0"/>
              <a:t>:</a:t>
            </a:r>
          </a:p>
          <a:p>
            <a:pPr marL="857250" indent="-857250">
              <a:buFont typeface="Arial" panose="020B0604020202020204" pitchFamily="34" charset="0"/>
              <a:buChar char="•"/>
            </a:pPr>
            <a:r>
              <a:rPr lang="en-GB" sz="2000" dirty="0"/>
              <a:t>Centre for Developmental Neurobiology</a:t>
            </a:r>
          </a:p>
          <a:p>
            <a:pPr marL="857250" indent="-857250">
              <a:buFont typeface="Arial" panose="020B0604020202020204" pitchFamily="34" charset="0"/>
              <a:buChar char="•"/>
            </a:pPr>
            <a:r>
              <a:rPr lang="en-GB" sz="2000" dirty="0"/>
              <a:t>Department of Basic &amp; Clinical Neuroscience</a:t>
            </a:r>
          </a:p>
          <a:p>
            <a:pPr marL="857250" indent="-857250">
              <a:buFont typeface="Arial" panose="020B0604020202020204" pitchFamily="34" charset="0"/>
              <a:buChar char="•"/>
            </a:pPr>
            <a:r>
              <a:rPr lang="en-GB" sz="2000" dirty="0"/>
              <a:t>Department of Neuroimaging</a:t>
            </a:r>
          </a:p>
          <a:p>
            <a:pPr marL="857250" indent="-857250">
              <a:buFont typeface="Arial" panose="020B0604020202020204" pitchFamily="34" charset="0"/>
              <a:buChar char="•"/>
            </a:pPr>
            <a:r>
              <a:rPr lang="en-GB" sz="2000" dirty="0"/>
              <a:t>Wolfson Centre for Age-Related Diseases</a:t>
            </a:r>
          </a:p>
        </p:txBody>
      </p:sp>
    </p:spTree>
    <p:extLst>
      <p:ext uri="{BB962C8B-B14F-4D97-AF65-F5344CB8AC3E}">
        <p14:creationId xmlns:p14="http://schemas.microsoft.com/office/powerpoint/2010/main" val="3602046858"/>
      </p:ext>
    </p:extLst>
  </p:cSld>
  <p:clrMapOvr>
    <a:masterClrMapping/>
  </p:clrMapOvr>
</p:sld>
</file>

<file path=ppt/theme/theme1.xml><?xml version="1.0" encoding="utf-8"?>
<a:theme xmlns:a="http://schemas.openxmlformats.org/drawingml/2006/main" name="1_Office Theme">
  <a:themeElements>
    <a:clrScheme name="Custom 1">
      <a:dk1>
        <a:srgbClr val="FFFFFF"/>
      </a:dk1>
      <a:lt1>
        <a:sysClr val="window" lastClr="FFFFFF"/>
      </a:lt1>
      <a:dk2>
        <a:srgbClr val="FFFFFF"/>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ing's Font">
      <a:majorFont>
        <a:latin typeface="KingsBureauGrot FiveOne"/>
        <a:ea typeface=""/>
        <a:cs typeface=""/>
      </a:majorFont>
      <a:minorFont>
        <a:latin typeface="KingsBureauGrot FiveOn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157a951-9a05-422b-9aa8-df58712c65d2">
      <Terms xmlns="http://schemas.microsoft.com/office/infopath/2007/PartnerControls"/>
    </lcf76f155ced4ddcb4097134ff3c332f>
    <TaxCatchAll xmlns="30b3ad65-9cd9-458e-bde2-3bfe34bb675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4A01A5E41C58C4797501E13862D7CE6" ma:contentTypeVersion="16" ma:contentTypeDescription="Create a new document." ma:contentTypeScope="" ma:versionID="66059de31bb63bec9fed643f6e3fdcb6">
  <xsd:schema xmlns:xsd="http://www.w3.org/2001/XMLSchema" xmlns:xs="http://www.w3.org/2001/XMLSchema" xmlns:p="http://schemas.microsoft.com/office/2006/metadata/properties" xmlns:ns2="4157a951-9a05-422b-9aa8-df58712c65d2" xmlns:ns3="30b3ad65-9cd9-458e-bde2-3bfe34bb675c" targetNamespace="http://schemas.microsoft.com/office/2006/metadata/properties" ma:root="true" ma:fieldsID="2ee43f30f563d106efac9492fd7eab11" ns2:_="" ns3:_="">
    <xsd:import namespace="4157a951-9a05-422b-9aa8-df58712c65d2"/>
    <xsd:import namespace="30b3ad65-9cd9-458e-bde2-3bfe34bb675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57a951-9a05-422b-9aa8-df58712c65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31d7151-b795-48f9-9207-6285658e27ad"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b3ad65-9cd9-458e-bde2-3bfe34bb675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c2b7964-babd-44be-a10c-ed30a42cc1f7}" ma:internalName="TaxCatchAll" ma:showField="CatchAllData" ma:web="30b3ad65-9cd9-458e-bde2-3bfe34bb675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8D59918-91BE-456D-8318-451C8199F2AF}">
  <ds:schemaRefs>
    <ds:schemaRef ds:uri="http://schemas.microsoft.com/office/infopath/2007/PartnerControls"/>
    <ds:schemaRef ds:uri="http://schemas.microsoft.com/office/2006/documentManagement/types"/>
    <ds:schemaRef ds:uri="http://purl.org/dc/dcmitype/"/>
    <ds:schemaRef ds:uri="http://schemas.microsoft.com/office/2006/metadata/properties"/>
    <ds:schemaRef ds:uri="http://schemas.openxmlformats.org/package/2006/metadata/core-properties"/>
    <ds:schemaRef ds:uri="4157a951-9a05-422b-9aa8-df58712c65d2"/>
    <ds:schemaRef ds:uri="http://purl.org/dc/terms/"/>
    <ds:schemaRef ds:uri="http://purl.org/dc/elements/1.1/"/>
    <ds:schemaRef ds:uri="30b3ad65-9cd9-458e-bde2-3bfe34bb675c"/>
    <ds:schemaRef ds:uri="http://www.w3.org/XML/1998/namespace"/>
  </ds:schemaRefs>
</ds:datastoreItem>
</file>

<file path=customXml/itemProps2.xml><?xml version="1.0" encoding="utf-8"?>
<ds:datastoreItem xmlns:ds="http://schemas.openxmlformats.org/officeDocument/2006/customXml" ds:itemID="{11161CBF-878D-4DCA-B3BB-40A1E85B1C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57a951-9a05-422b-9aa8-df58712c65d2"/>
    <ds:schemaRef ds:uri="30b3ad65-9cd9-458e-bde2-3bfe34bb67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F658FBC-EB32-4DD0-98AA-030F541A8D0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104</TotalTime>
  <Words>1547</Words>
  <Application>Microsoft Office PowerPoint</Application>
  <PresentationFormat>Widescreen</PresentationFormat>
  <Paragraphs>226</Paragraphs>
  <Slides>33</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Calibri</vt:lpstr>
      <vt:lpstr>Courier New</vt:lpstr>
      <vt:lpstr>KingsBureauGrot FiveOne</vt:lpstr>
      <vt:lpstr>KingsBureauGrot ThreeSeven</vt:lpstr>
      <vt:lpstr>KingsBureauGrotFiveOne</vt:lpstr>
      <vt:lpstr>1_Office Theme</vt:lpstr>
      <vt:lpstr>PowerPoint Presentation</vt:lpstr>
      <vt:lpstr>King's Clinical Academic Training Office (KCATO)</vt:lpstr>
      <vt:lpstr>KCATO Team</vt:lpstr>
      <vt:lpstr>The KCL IAT Programme</vt:lpstr>
      <vt:lpstr>King’s IAT programme is highly successful</vt:lpstr>
      <vt:lpstr>King’s College London</vt:lpstr>
      <vt:lpstr>Faculties</vt:lpstr>
      <vt:lpstr>Faculty of Life Science and Medicine</vt:lpstr>
      <vt:lpstr>Institute of Psychiatry, Psychology &amp; Neuroscience (IoPPN) – 3 Academic Schools</vt:lpstr>
      <vt:lpstr>The Faculty of Dentistry, Oral &amp; Craniofacial Sciences </vt:lpstr>
      <vt:lpstr>Florence Nightingale Faculty of Nursing, Midwifery &amp; Palliative Care</vt:lpstr>
      <vt:lpstr>Gordon Museum of Pathology and Museum of Life Sciences </vt:lpstr>
      <vt:lpstr>SaIL Centre</vt:lpstr>
      <vt:lpstr>Chantler Simulation &amp; Interactive Learning Centre</vt:lpstr>
      <vt:lpstr>Centres of Excellence</vt:lpstr>
      <vt:lpstr>Local IAT Organisation</vt:lpstr>
      <vt:lpstr>Class of 2023/24</vt:lpstr>
      <vt:lpstr>Integrated Academic Training Path</vt:lpstr>
      <vt:lpstr>PowerPoint Presentation</vt:lpstr>
      <vt:lpstr>NIHR Academic Clinical Fellow</vt:lpstr>
      <vt:lpstr>NIHR Clinical Lecturer</vt:lpstr>
      <vt:lpstr>AMS Starter Grants</vt:lpstr>
      <vt:lpstr>Common Features of ACF and ACL</vt:lpstr>
      <vt:lpstr>Research Blocks Abroad</vt:lpstr>
      <vt:lpstr>Bursary Funding</vt:lpstr>
      <vt:lpstr>Research Support Funding</vt:lpstr>
      <vt:lpstr>Additional Information</vt:lpstr>
      <vt:lpstr>Key Strategic Priorities and Cross-Cutting Themes</vt:lpstr>
      <vt:lpstr>PowerPoint Presentation</vt:lpstr>
      <vt:lpstr>Upcoming KCATO Opportunities</vt:lpstr>
      <vt:lpstr>PowerPoint Presentation</vt:lpstr>
      <vt:lpstr>Newsletter, LinkedIn, Twitter</vt:lpstr>
      <vt:lpstr>Further Information and Contacts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Gursimran Oberoi</dc:creator>
  <cp:lastModifiedBy>Amy Moore</cp:lastModifiedBy>
  <cp:revision>14</cp:revision>
  <dcterms:created xsi:type="dcterms:W3CDTF">2023-10-06T10:34:48Z</dcterms:created>
  <dcterms:modified xsi:type="dcterms:W3CDTF">2023-10-06T12:28:29Z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0x010100C4A01A5E41C58C4797501E13862D7CE6</vt:lpwstr>
  </property>
  <property fmtid="{D5CDD505-2E9C-101B-9397-08002B2CF9AE}" pid="3" name="MediaServiceImageTags">
    <vt:lpwstr/>
  </property>
</Properties>
</file>