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62" r:id="rId2"/>
    <p:sldId id="263" r:id="rId3"/>
    <p:sldId id="264" r:id="rId4"/>
    <p:sldId id="265" r:id="rId5"/>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CC0066"/>
    <a:srgbClr val="CC6600"/>
    <a:srgbClr val="0033CC"/>
    <a:srgbClr val="FF0000"/>
    <a:srgbClr val="3333FF"/>
    <a:srgbClr val="FF33CC"/>
    <a:srgbClr val="FF0066"/>
    <a:srgbClr val="CC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595" autoAdjust="0"/>
  </p:normalViewPr>
  <p:slideViewPr>
    <p:cSldViewPr>
      <p:cViewPr varScale="1">
        <p:scale>
          <a:sx n="99" d="100"/>
          <a:sy n="99" d="100"/>
        </p:scale>
        <p:origin x="-24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331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331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331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BC571535-A963-45C1-B571-66B7185F0944}"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1024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B41491DF-E865-42C0-88CB-215F1C99DE8B}" type="slidenum">
              <a:rPr lang="en-GB"/>
              <a:pPr/>
              <a:t>‹#›</a:t>
            </a:fld>
            <a:endParaRPr lang="en-GB"/>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B41FAA4-7216-4ADC-8C7A-87B78B60DD53}" type="slidenum">
              <a:rPr lang="en-GB"/>
              <a:pPr/>
              <a:t>1</a:t>
            </a:fld>
            <a:endParaRPr lang="en-GB"/>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766B8F30-3EBD-49F7-9102-D6FBB50AC889}" type="slidenum">
              <a:rPr lang="en-GB"/>
              <a:pPr/>
              <a:t>‹#›</a:t>
            </a:fld>
            <a:endParaRPr lang="en-GB"/>
          </a:p>
        </p:txBody>
      </p:sp>
    </p:spTree>
  </p:cSld>
  <p:clrMapOvr>
    <a:masterClrMapping/>
  </p:clrMapOvr>
  <p:transition>
    <p:fade thruBlk="1"/>
    <p:sndAc>
      <p:stSnd>
        <p:snd r:embed="rId1" name="bomb.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C1B5FDC5-1137-46F7-B1FF-9B247DAF0B87}" type="slidenum">
              <a:rPr lang="en-GB"/>
              <a:pPr/>
              <a:t>‹#›</a:t>
            </a:fld>
            <a:endParaRPr lang="en-GB"/>
          </a:p>
        </p:txBody>
      </p:sp>
    </p:spTree>
  </p:cSld>
  <p:clrMapOvr>
    <a:masterClrMapping/>
  </p:clrMapOvr>
  <p:transition>
    <p:fade thruBlk="1"/>
    <p:sndAc>
      <p:stSnd>
        <p:snd r:embed="rId1" name="bomb.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BCF5BB3C-6B12-44F2-9AB3-78E6C891FA0C}" type="slidenum">
              <a:rPr lang="en-GB"/>
              <a:pPr/>
              <a:t>‹#›</a:t>
            </a:fld>
            <a:endParaRPr lang="en-GB"/>
          </a:p>
        </p:txBody>
      </p:sp>
    </p:spTree>
  </p:cSld>
  <p:clrMapOvr>
    <a:masterClrMapping/>
  </p:clrMapOvr>
  <p:transition>
    <p:fade thruBlk="1"/>
    <p:sndAc>
      <p:stSnd>
        <p:snd r:embed="rId1" name="bomb.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1FEC743B-6574-402C-8A0F-7DE57CFC3670}" type="slidenum">
              <a:rPr lang="en-GB"/>
              <a:pPr/>
              <a:t>‹#›</a:t>
            </a:fld>
            <a:endParaRPr lang="en-GB"/>
          </a:p>
        </p:txBody>
      </p:sp>
    </p:spTree>
  </p:cSld>
  <p:clrMapOvr>
    <a:masterClrMapping/>
  </p:clrMapOvr>
  <p:transition>
    <p:fade thruBlk="1"/>
    <p:sndAc>
      <p:stSnd>
        <p:snd r:embed="rId1" name="bomb.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181723AE-1EEB-4176-AC0A-B31855D16E35}" type="slidenum">
              <a:rPr lang="en-GB"/>
              <a:pPr/>
              <a:t>‹#›</a:t>
            </a:fld>
            <a:endParaRPr lang="en-GB"/>
          </a:p>
        </p:txBody>
      </p:sp>
    </p:spTree>
  </p:cSld>
  <p:clrMapOvr>
    <a:masterClrMapping/>
  </p:clrMapOvr>
  <p:transition>
    <p:fade thruBlk="1"/>
    <p:sndAc>
      <p:stSnd>
        <p:snd r:embed="rId1" name="bomb.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448E685A-5B7B-47F4-BA18-58AD655B40B7}" type="slidenum">
              <a:rPr lang="en-GB"/>
              <a:pPr/>
              <a:t>‹#›</a:t>
            </a:fld>
            <a:endParaRPr lang="en-GB"/>
          </a:p>
        </p:txBody>
      </p:sp>
    </p:spTree>
  </p:cSld>
  <p:clrMapOvr>
    <a:masterClrMapping/>
  </p:clrMapOvr>
  <p:transition>
    <p:fade thruBlk="1"/>
    <p:sndAc>
      <p:stSnd>
        <p:snd r:embed="rId1" name="bomb.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E8A32F5A-146F-40F2-87CA-72D1AD8DC1B5}" type="slidenum">
              <a:rPr lang="en-GB"/>
              <a:pPr/>
              <a:t>‹#›</a:t>
            </a:fld>
            <a:endParaRPr lang="en-GB"/>
          </a:p>
        </p:txBody>
      </p:sp>
    </p:spTree>
  </p:cSld>
  <p:clrMapOvr>
    <a:masterClrMapping/>
  </p:clrMapOvr>
  <p:transition>
    <p:fade thruBlk="1"/>
    <p:sndAc>
      <p:stSnd>
        <p:snd r:embed="rId1" name="bomb.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2AF4B020-C35A-4AA5-A5CA-88AFB9ECA14B}" type="slidenum">
              <a:rPr lang="en-GB"/>
              <a:pPr/>
              <a:t>‹#›</a:t>
            </a:fld>
            <a:endParaRPr lang="en-GB"/>
          </a:p>
        </p:txBody>
      </p:sp>
    </p:spTree>
  </p:cSld>
  <p:clrMapOvr>
    <a:masterClrMapping/>
  </p:clrMapOvr>
  <p:transition>
    <p:fade thruBlk="1"/>
    <p:sndAc>
      <p:stSnd>
        <p:snd r:embed="rId1" name="bomb.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E8DBD2FA-9C65-49C9-A4CB-56D099CD1D19}" type="slidenum">
              <a:rPr lang="en-GB"/>
              <a:pPr/>
              <a:t>‹#›</a:t>
            </a:fld>
            <a:endParaRPr lang="en-GB"/>
          </a:p>
        </p:txBody>
      </p:sp>
    </p:spTree>
  </p:cSld>
  <p:clrMapOvr>
    <a:masterClrMapping/>
  </p:clrMapOvr>
  <p:transition>
    <p:fade thruBlk="1"/>
    <p:sndAc>
      <p:stSnd>
        <p:snd r:embed="rId1" name="bomb.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BB7AD7E8-8DE6-4D60-B3B8-9A826072E287}" type="slidenum">
              <a:rPr lang="en-GB"/>
              <a:pPr/>
              <a:t>‹#›</a:t>
            </a:fld>
            <a:endParaRPr lang="en-GB"/>
          </a:p>
        </p:txBody>
      </p:sp>
    </p:spTree>
  </p:cSld>
  <p:clrMapOvr>
    <a:masterClrMapping/>
  </p:clrMapOvr>
  <p:transition>
    <p:fade thruBlk="1"/>
    <p:sndAc>
      <p:stSnd>
        <p:snd r:embed="rId1" name="bomb.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C5FE3E24-6909-481C-BAC1-583AD4FBD0E2}" type="slidenum">
              <a:rPr lang="en-GB"/>
              <a:pPr/>
              <a:t>‹#›</a:t>
            </a:fld>
            <a:endParaRPr lang="en-GB"/>
          </a:p>
        </p:txBody>
      </p:sp>
    </p:spTree>
  </p:cSld>
  <p:clrMapOvr>
    <a:masterClrMapping/>
  </p:clrMapOvr>
  <p:transition>
    <p:fade thruBlk="1"/>
    <p:sndAc>
      <p:stSnd>
        <p:snd r:embed="rId1" name="bomb.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123E4A8A-4B65-4E3A-B6D8-E437B171AA9A}"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thruBlk="1"/>
    <p:sndAc>
      <p:stSnd>
        <p:snd r:embed="rId13" name="bomb.wav"/>
      </p:stSnd>
    </p:sndAc>
  </p:transition>
  <p:timing>
    <p:tnLst>
      <p:par>
        <p:cTn id="1" dur="indefinite" restart="never" nodeType="tmRoot"/>
      </p:par>
    </p:tnLst>
  </p:timing>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in-tendhost.co.uk/kc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www.kcl.ac.uk/aboutkings/orgstructure/ps/purchasing/suppliers/etender.aspx"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1.wav"/><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GB" sz="1400">
                <a:solidFill>
                  <a:schemeClr val="tx1"/>
                </a:solidFill>
              </a:rPr>
              <a:t>King’s College </a:t>
            </a:r>
            <a:br>
              <a:rPr lang="en-GB" sz="1400">
                <a:solidFill>
                  <a:schemeClr val="tx1"/>
                </a:solidFill>
              </a:rPr>
            </a:br>
            <a:r>
              <a:rPr lang="en-GB" sz="1400">
                <a:solidFill>
                  <a:schemeClr val="tx1"/>
                </a:solidFill>
              </a:rPr>
              <a:t>e-Tendering Website</a:t>
            </a:r>
            <a:br>
              <a:rPr lang="en-GB" sz="1400">
                <a:solidFill>
                  <a:schemeClr val="tx1"/>
                </a:solidFill>
              </a:rPr>
            </a:br>
            <a:r>
              <a:rPr lang="en-GB" sz="1400">
                <a:hlinkClick r:id="rId3"/>
              </a:rPr>
              <a:t>https://in-tendhost.co.uk/kcl/</a:t>
            </a:r>
            <a:r>
              <a:rPr lang="en-GB" sz="1400"/>
              <a:t/>
            </a:r>
            <a:br>
              <a:rPr lang="en-GB" sz="1400"/>
            </a:br>
            <a:r>
              <a:rPr lang="en-GB" sz="1400">
                <a:solidFill>
                  <a:schemeClr val="tx1"/>
                </a:solidFill>
              </a:rPr>
              <a:t>Click mouse to continue</a:t>
            </a:r>
          </a:p>
        </p:txBody>
      </p:sp>
      <p:sp>
        <p:nvSpPr>
          <p:cNvPr id="12291" name="Rectangle 3"/>
          <p:cNvSpPr>
            <a:spLocks noGrp="1" noChangeArrowheads="1"/>
          </p:cNvSpPr>
          <p:nvPr>
            <p:ph type="body" idx="1"/>
          </p:nvPr>
        </p:nvSpPr>
        <p:spPr>
          <a:xfrm>
            <a:off x="457200" y="1628801"/>
            <a:ext cx="8229600" cy="4824388"/>
          </a:xfrm>
        </p:spPr>
        <p:txBody>
          <a:bodyPr/>
          <a:lstStyle/>
          <a:p>
            <a:pPr>
              <a:lnSpc>
                <a:spcPct val="80000"/>
              </a:lnSpc>
              <a:spcBef>
                <a:spcPts val="0"/>
              </a:spcBef>
              <a:spcAft>
                <a:spcPts val="900"/>
              </a:spcAft>
              <a:buFontTx/>
              <a:buNone/>
            </a:pPr>
            <a:r>
              <a:rPr lang="en-GB" sz="1600" dirty="0"/>
              <a:t>This short presentation gives a brief overview on how to use the e-tendering website.</a:t>
            </a:r>
          </a:p>
          <a:p>
            <a:pPr>
              <a:lnSpc>
                <a:spcPct val="80000"/>
              </a:lnSpc>
              <a:spcBef>
                <a:spcPts val="0"/>
              </a:spcBef>
              <a:spcAft>
                <a:spcPts val="900"/>
              </a:spcAft>
            </a:pPr>
            <a:r>
              <a:rPr lang="en-GB" sz="1600" dirty="0"/>
              <a:t>Further information on conducting business is available at: </a:t>
            </a:r>
            <a:r>
              <a:rPr lang="en-GB" sz="1600" dirty="0" smtClean="0">
                <a:hlinkClick r:id="rId4"/>
              </a:rPr>
              <a:t>http://www.kcl.ac.uk/aboutkings/orgstructure/ps/purchasing/suppliers/etender.aspx</a:t>
            </a:r>
            <a:endParaRPr lang="en-GB" sz="1600" dirty="0">
              <a:solidFill>
                <a:srgbClr val="CC3300"/>
              </a:solidFill>
            </a:endParaRPr>
          </a:p>
          <a:p>
            <a:pPr>
              <a:lnSpc>
                <a:spcPct val="80000"/>
              </a:lnSpc>
              <a:spcBef>
                <a:spcPts val="0"/>
              </a:spcBef>
              <a:spcAft>
                <a:spcPts val="900"/>
              </a:spcAft>
            </a:pPr>
            <a:r>
              <a:rPr lang="en-GB" sz="1600" dirty="0"/>
              <a:t>From the e-tendering web site suppliers can:- </a:t>
            </a:r>
          </a:p>
          <a:p>
            <a:pPr lvl="1">
              <a:lnSpc>
                <a:spcPct val="80000"/>
              </a:lnSpc>
              <a:spcBef>
                <a:spcPts val="0"/>
              </a:spcBef>
              <a:spcAft>
                <a:spcPts val="900"/>
              </a:spcAft>
            </a:pPr>
            <a:r>
              <a:rPr lang="en-GB" sz="1400" dirty="0" smtClean="0"/>
              <a:t>View all forthcoming and </a:t>
            </a:r>
            <a:r>
              <a:rPr lang="en-GB" sz="1400" dirty="0"/>
              <a:t>current tenders at King’s College London. </a:t>
            </a:r>
          </a:p>
          <a:p>
            <a:pPr lvl="1">
              <a:lnSpc>
                <a:spcPct val="80000"/>
              </a:lnSpc>
              <a:spcBef>
                <a:spcPts val="0"/>
              </a:spcBef>
              <a:spcAft>
                <a:spcPts val="900"/>
              </a:spcAft>
            </a:pPr>
            <a:r>
              <a:rPr lang="en-GB" sz="1400" dirty="0" smtClean="0"/>
              <a:t>Register </a:t>
            </a:r>
            <a:r>
              <a:rPr lang="en-GB" sz="1400" dirty="0"/>
              <a:t>your company details. </a:t>
            </a:r>
          </a:p>
          <a:p>
            <a:pPr lvl="1">
              <a:lnSpc>
                <a:spcPct val="80000"/>
              </a:lnSpc>
              <a:spcBef>
                <a:spcPts val="0"/>
              </a:spcBef>
              <a:spcAft>
                <a:spcPts val="900"/>
              </a:spcAft>
            </a:pPr>
            <a:r>
              <a:rPr lang="en-GB" sz="1400" dirty="0" smtClean="0"/>
              <a:t>Express </a:t>
            </a:r>
            <a:r>
              <a:rPr lang="en-GB" sz="1400" dirty="0"/>
              <a:t>Interest in any of the current tenders. </a:t>
            </a:r>
          </a:p>
          <a:p>
            <a:pPr lvl="1">
              <a:lnSpc>
                <a:spcPct val="80000"/>
              </a:lnSpc>
              <a:spcBef>
                <a:spcPts val="0"/>
              </a:spcBef>
              <a:spcAft>
                <a:spcPts val="900"/>
              </a:spcAft>
            </a:pPr>
            <a:r>
              <a:rPr lang="en-GB" sz="1400" dirty="0" smtClean="0"/>
              <a:t>Tender </a:t>
            </a:r>
            <a:r>
              <a:rPr lang="en-GB" sz="1400" dirty="0"/>
              <a:t>documentation will be downloaded to the secure area of the web. </a:t>
            </a:r>
          </a:p>
          <a:p>
            <a:pPr lvl="1">
              <a:lnSpc>
                <a:spcPct val="80000"/>
              </a:lnSpc>
              <a:spcBef>
                <a:spcPts val="0"/>
              </a:spcBef>
              <a:spcAft>
                <a:spcPts val="900"/>
              </a:spcAft>
            </a:pPr>
            <a:r>
              <a:rPr lang="en-GB" sz="1400" dirty="0" smtClean="0"/>
              <a:t>Tender </a:t>
            </a:r>
            <a:r>
              <a:rPr lang="en-GB" sz="1400" dirty="0"/>
              <a:t>submissions will be uploaded to the University via the secure area of the web site. </a:t>
            </a:r>
          </a:p>
          <a:p>
            <a:pPr lvl="1">
              <a:lnSpc>
                <a:spcPct val="80000"/>
              </a:lnSpc>
              <a:spcBef>
                <a:spcPts val="0"/>
              </a:spcBef>
              <a:spcAft>
                <a:spcPts val="900"/>
              </a:spcAft>
            </a:pPr>
            <a:r>
              <a:rPr lang="en-GB" sz="1400" dirty="0" smtClean="0"/>
              <a:t>Manage </a:t>
            </a:r>
            <a:r>
              <a:rPr lang="en-GB" sz="1400" dirty="0"/>
              <a:t>your company details including adding and removing contacts. </a:t>
            </a:r>
          </a:p>
          <a:p>
            <a:pPr lvl="1">
              <a:lnSpc>
                <a:spcPct val="80000"/>
              </a:lnSpc>
              <a:spcBef>
                <a:spcPts val="0"/>
              </a:spcBef>
              <a:spcAft>
                <a:spcPts val="900"/>
              </a:spcAft>
            </a:pPr>
            <a:r>
              <a:rPr lang="en-GB" sz="1400" dirty="0" smtClean="0"/>
              <a:t>Raise </a:t>
            </a:r>
            <a:r>
              <a:rPr lang="en-GB" sz="1400" dirty="0"/>
              <a:t>correspondence in relation to tenders and contracts. </a:t>
            </a:r>
          </a:p>
          <a:p>
            <a:pPr>
              <a:lnSpc>
                <a:spcPct val="80000"/>
              </a:lnSpc>
              <a:spcBef>
                <a:spcPts val="0"/>
              </a:spcBef>
              <a:spcAft>
                <a:spcPts val="900"/>
              </a:spcAft>
            </a:pPr>
            <a:r>
              <a:rPr lang="en-GB" sz="1600" dirty="0" smtClean="0"/>
              <a:t>Before </a:t>
            </a:r>
            <a:r>
              <a:rPr lang="en-GB" sz="1600" dirty="0"/>
              <a:t>you can participate in a tender you </a:t>
            </a:r>
            <a:r>
              <a:rPr lang="en-GB" sz="1600" b="1" dirty="0"/>
              <a:t>must register </a:t>
            </a:r>
            <a:r>
              <a:rPr lang="en-GB" sz="1600" dirty="0"/>
              <a:t>your details on the system. </a:t>
            </a:r>
          </a:p>
          <a:p>
            <a:pPr>
              <a:lnSpc>
                <a:spcPct val="80000"/>
              </a:lnSpc>
              <a:spcBef>
                <a:spcPts val="0"/>
              </a:spcBef>
              <a:spcAft>
                <a:spcPts val="900"/>
              </a:spcAft>
            </a:pPr>
            <a:r>
              <a:rPr lang="en-GB" sz="1600" dirty="0"/>
              <a:t>Following </a:t>
            </a:r>
            <a:r>
              <a:rPr lang="en-GB" sz="1600" b="1" dirty="0"/>
              <a:t>initial </a:t>
            </a:r>
            <a:r>
              <a:rPr lang="en-GB" sz="1600" dirty="0"/>
              <a:t>registration you should </a:t>
            </a:r>
            <a:r>
              <a:rPr lang="en-GB" sz="1600" b="1" dirty="0"/>
              <a:t>not register </a:t>
            </a:r>
            <a:r>
              <a:rPr lang="en-GB" sz="1600" dirty="0"/>
              <a:t>your company details again, use your username and password as issued at initial registration. There is a “forgotten username / password” facility available on the Login box. </a:t>
            </a:r>
          </a:p>
          <a:p>
            <a:pPr>
              <a:lnSpc>
                <a:spcPct val="80000"/>
              </a:lnSpc>
              <a:spcBef>
                <a:spcPts val="0"/>
              </a:spcBef>
              <a:spcAft>
                <a:spcPts val="900"/>
              </a:spcAft>
            </a:pPr>
            <a:r>
              <a:rPr lang="en-GB" sz="1600" b="1" dirty="0"/>
              <a:t>Help </a:t>
            </a:r>
            <a:r>
              <a:rPr lang="en-GB" sz="1600" dirty="0"/>
              <a:t>may be obtained at any time by clicking on the </a:t>
            </a:r>
            <a:r>
              <a:rPr lang="en-GB" sz="1600" i="1" dirty="0" smtClean="0"/>
              <a:t>help tab </a:t>
            </a:r>
            <a:r>
              <a:rPr lang="en-GB" sz="1600" dirty="0" smtClean="0"/>
              <a:t>throughout </a:t>
            </a:r>
            <a:r>
              <a:rPr lang="en-GB" sz="1600" dirty="0"/>
              <a:t>the system to give you further guidance.</a:t>
            </a:r>
          </a:p>
          <a:p>
            <a:pPr>
              <a:lnSpc>
                <a:spcPct val="80000"/>
              </a:lnSpc>
            </a:pPr>
            <a:endParaRPr lang="en-GB" sz="1600" dirty="0"/>
          </a:p>
        </p:txBody>
      </p:sp>
      <p:sp>
        <p:nvSpPr>
          <p:cNvPr id="12295" name="AutoShape 7" descr="!2COLCRE"/>
          <p:cNvSpPr>
            <a:spLocks noChangeAspect="1" noChangeArrowheads="1"/>
          </p:cNvSpPr>
          <p:nvPr/>
        </p:nvSpPr>
        <p:spPr bwMode="auto">
          <a:xfrm>
            <a:off x="155575" y="46038"/>
            <a:ext cx="296863" cy="296862"/>
          </a:xfrm>
          <a:prstGeom prst="rect">
            <a:avLst/>
          </a:prstGeom>
          <a:noFill/>
        </p:spPr>
        <p:txBody>
          <a:bodyPr/>
          <a:lstStyle/>
          <a:p>
            <a:endParaRPr lang="en-GB"/>
          </a:p>
        </p:txBody>
      </p:sp>
      <p:pic>
        <p:nvPicPr>
          <p:cNvPr id="12298" name="Picture 10" descr="kings_logo_v2"/>
          <p:cNvPicPr>
            <a:picLocks noChangeAspect="1" noChangeArrowheads="1"/>
          </p:cNvPicPr>
          <p:nvPr/>
        </p:nvPicPr>
        <p:blipFill>
          <a:blip r:embed="rId5" cstate="print"/>
          <a:srcRect b="21046"/>
          <a:stretch>
            <a:fillRect/>
          </a:stretch>
        </p:blipFill>
        <p:spPr bwMode="auto">
          <a:xfrm>
            <a:off x="7164288" y="332656"/>
            <a:ext cx="1766689" cy="1283278"/>
          </a:xfrm>
          <a:prstGeom prst="rect">
            <a:avLst/>
          </a:prstGeom>
          <a:noFill/>
        </p:spPr>
      </p:pic>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8058"/>
          </a:xfrm>
        </p:spPr>
        <p:txBody>
          <a:bodyPr/>
          <a:lstStyle/>
          <a:p>
            <a:r>
              <a:rPr lang="en-GB" sz="1400" dirty="0" smtClean="0"/>
              <a:t>King’s College London </a:t>
            </a:r>
            <a:r>
              <a:rPr lang="en-GB" sz="1400" dirty="0" err="1" smtClean="0"/>
              <a:t>eTendering</a:t>
            </a:r>
            <a:r>
              <a:rPr lang="en-GB" sz="1400" dirty="0" smtClean="0"/>
              <a:t> Home Page</a:t>
            </a:r>
            <a:endParaRPr lang="en-GB" sz="1400" dirty="0"/>
          </a:p>
        </p:txBody>
      </p:sp>
      <p:pic>
        <p:nvPicPr>
          <p:cNvPr id="3" name="Picture 2"/>
          <p:cNvPicPr/>
          <p:nvPr/>
        </p:nvPicPr>
        <p:blipFill>
          <a:blip r:embed="rId3" cstate="print"/>
          <a:srcRect l="10492" t="15294" r="10014" b="17386"/>
          <a:stretch>
            <a:fillRect/>
          </a:stretch>
        </p:blipFill>
        <p:spPr bwMode="auto">
          <a:xfrm>
            <a:off x="971600" y="1916832"/>
            <a:ext cx="7036173" cy="4616824"/>
          </a:xfrm>
          <a:prstGeom prst="rect">
            <a:avLst/>
          </a:prstGeom>
          <a:noFill/>
          <a:ln w="9525">
            <a:noFill/>
            <a:miter lim="800000"/>
            <a:headEnd/>
            <a:tailEnd/>
          </a:ln>
        </p:spPr>
      </p:pic>
      <p:sp>
        <p:nvSpPr>
          <p:cNvPr id="4" name="Line Callout 1 3"/>
          <p:cNvSpPr/>
          <p:nvPr/>
        </p:nvSpPr>
        <p:spPr>
          <a:xfrm>
            <a:off x="323528" y="1124744"/>
            <a:ext cx="1296144" cy="576064"/>
          </a:xfrm>
          <a:prstGeom prst="borderCallout1">
            <a:avLst>
              <a:gd name="adj1" fmla="val 100623"/>
              <a:gd name="adj2" fmla="val 48219"/>
              <a:gd name="adj3" fmla="val 398218"/>
              <a:gd name="adj4" fmla="val 55350"/>
            </a:avLst>
          </a:prstGeom>
          <a:noFill/>
          <a:ln>
            <a:solidFill>
              <a:srgbClr val="00B05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rgbClr val="00B050"/>
                </a:solidFill>
              </a:rPr>
              <a:t>Log in to the system here </a:t>
            </a:r>
            <a:endParaRPr lang="en-GB" sz="1400" dirty="0">
              <a:solidFill>
                <a:srgbClr val="00B050"/>
              </a:solidFill>
            </a:endParaRPr>
          </a:p>
        </p:txBody>
      </p:sp>
      <p:sp>
        <p:nvSpPr>
          <p:cNvPr id="5" name="Line Callout 1 4"/>
          <p:cNvSpPr/>
          <p:nvPr/>
        </p:nvSpPr>
        <p:spPr>
          <a:xfrm>
            <a:off x="1835696" y="1124744"/>
            <a:ext cx="2016224" cy="576064"/>
          </a:xfrm>
          <a:prstGeom prst="borderCallout1">
            <a:avLst>
              <a:gd name="adj1" fmla="val 100623"/>
              <a:gd name="adj2" fmla="val 48219"/>
              <a:gd name="adj3" fmla="val 282929"/>
              <a:gd name="adj4" fmla="val 48772"/>
            </a:avLst>
          </a:prstGeom>
          <a:noFill/>
          <a:ln>
            <a:solidFill>
              <a:srgbClr val="00B05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rgbClr val="00B050"/>
                </a:solidFill>
              </a:rPr>
              <a:t>View forthcoming and current projects here</a:t>
            </a:r>
            <a:endParaRPr lang="en-GB" sz="1400" dirty="0">
              <a:solidFill>
                <a:srgbClr val="00B050"/>
              </a:solidFill>
            </a:endParaRPr>
          </a:p>
        </p:txBody>
      </p:sp>
      <p:sp>
        <p:nvSpPr>
          <p:cNvPr id="6" name="Line Callout 1 5"/>
          <p:cNvSpPr/>
          <p:nvPr/>
        </p:nvSpPr>
        <p:spPr>
          <a:xfrm>
            <a:off x="3995936" y="1124744"/>
            <a:ext cx="1368152" cy="576064"/>
          </a:xfrm>
          <a:prstGeom prst="borderCallout1">
            <a:avLst>
              <a:gd name="adj1" fmla="val 100623"/>
              <a:gd name="adj2" fmla="val 48219"/>
              <a:gd name="adj3" fmla="val 286271"/>
              <a:gd name="adj4" fmla="val -34244"/>
            </a:avLst>
          </a:prstGeom>
          <a:noFill/>
          <a:ln>
            <a:solidFill>
              <a:srgbClr val="00B05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rgbClr val="00B050"/>
                </a:solidFill>
              </a:rPr>
              <a:t>View current contracts here</a:t>
            </a:r>
            <a:endParaRPr lang="en-GB" sz="1400" dirty="0">
              <a:solidFill>
                <a:srgbClr val="00B050"/>
              </a:solidFill>
            </a:endParaRPr>
          </a:p>
        </p:txBody>
      </p:sp>
      <p:sp>
        <p:nvSpPr>
          <p:cNvPr id="7" name="Line Callout 1 6"/>
          <p:cNvSpPr/>
          <p:nvPr/>
        </p:nvSpPr>
        <p:spPr>
          <a:xfrm>
            <a:off x="5580112" y="1124744"/>
            <a:ext cx="1368152" cy="576064"/>
          </a:xfrm>
          <a:prstGeom prst="borderCallout1">
            <a:avLst>
              <a:gd name="adj1" fmla="val 100623"/>
              <a:gd name="adj2" fmla="val 48219"/>
              <a:gd name="adj3" fmla="val 287942"/>
              <a:gd name="adj4" fmla="val -98968"/>
            </a:avLst>
          </a:prstGeom>
          <a:noFill/>
          <a:ln>
            <a:solidFill>
              <a:srgbClr val="00B05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rgbClr val="00B050"/>
                </a:solidFill>
              </a:rPr>
              <a:t>Register your details here</a:t>
            </a:r>
            <a:endParaRPr lang="en-GB" sz="1400" dirty="0">
              <a:solidFill>
                <a:srgbClr val="00B050"/>
              </a:solidFill>
            </a:endParaRPr>
          </a:p>
        </p:txBody>
      </p:sp>
    </p:spTree>
  </p:cSld>
  <p:clrMapOvr>
    <a:masterClrMapping/>
  </p:clrMapOvr>
  <p:transition>
    <p:fade thruBlk="1"/>
    <p:sndAc>
      <p:stSnd>
        <p:snd r:embed="rId2" name="bomb.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640960" cy="922114"/>
          </a:xfrm>
        </p:spPr>
        <p:txBody>
          <a:bodyPr/>
          <a:lstStyle/>
          <a:p>
            <a:r>
              <a:rPr lang="en-GB" sz="1400" dirty="0" smtClean="0"/>
              <a:t>Clicking on the </a:t>
            </a:r>
            <a:r>
              <a:rPr lang="en-GB" sz="1400" i="1" dirty="0" smtClean="0"/>
              <a:t>Tenders</a:t>
            </a:r>
            <a:r>
              <a:rPr lang="en-GB" sz="1400" dirty="0" smtClean="0"/>
              <a:t> tab allows you to see all forthcoming and current opportunities along with brief details of the project.  At this point you do not have to enter any details about your company but if you want to express interest, you will be prompted to register on the </a:t>
            </a:r>
            <a:r>
              <a:rPr lang="en-GB" sz="1400" dirty="0" smtClean="0"/>
              <a:t>system or insert your username and password</a:t>
            </a:r>
            <a:endParaRPr lang="en-GB" sz="1400" dirty="0"/>
          </a:p>
        </p:txBody>
      </p:sp>
      <p:pic>
        <p:nvPicPr>
          <p:cNvPr id="3" name="Picture 2"/>
          <p:cNvPicPr/>
          <p:nvPr/>
        </p:nvPicPr>
        <p:blipFill>
          <a:blip r:embed="rId3" cstate="print"/>
          <a:srcRect l="10403" t="15686" r="9905" b="11372"/>
          <a:stretch>
            <a:fillRect/>
          </a:stretch>
        </p:blipFill>
        <p:spPr bwMode="auto">
          <a:xfrm>
            <a:off x="1043608" y="1556792"/>
            <a:ext cx="7072032" cy="5002306"/>
          </a:xfrm>
          <a:prstGeom prst="rect">
            <a:avLst/>
          </a:prstGeom>
          <a:noFill/>
          <a:ln w="9525">
            <a:noFill/>
            <a:miter lim="800000"/>
            <a:headEnd/>
            <a:tailEnd/>
          </a:ln>
        </p:spPr>
      </p:pic>
      <p:sp>
        <p:nvSpPr>
          <p:cNvPr id="4" name="Line Callout 1 3"/>
          <p:cNvSpPr/>
          <p:nvPr/>
        </p:nvSpPr>
        <p:spPr>
          <a:xfrm>
            <a:off x="8172400" y="3140968"/>
            <a:ext cx="864096" cy="1152128"/>
          </a:xfrm>
          <a:prstGeom prst="borderCallout1">
            <a:avLst>
              <a:gd name="adj1" fmla="val 100623"/>
              <a:gd name="adj2" fmla="val 48219"/>
              <a:gd name="adj3" fmla="val 205386"/>
              <a:gd name="adj4" fmla="val -81887"/>
            </a:avLst>
          </a:prstGeom>
          <a:noFill/>
          <a:ln>
            <a:solidFill>
              <a:srgbClr val="00B05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rgbClr val="00B050"/>
                </a:solidFill>
              </a:rPr>
              <a:t>Click here to express interest</a:t>
            </a:r>
            <a:endParaRPr lang="en-GB" sz="1400" dirty="0">
              <a:solidFill>
                <a:srgbClr val="00B050"/>
              </a:solidFill>
            </a:endParaRPr>
          </a:p>
        </p:txBody>
      </p:sp>
      <p:sp>
        <p:nvSpPr>
          <p:cNvPr id="5" name="TextBox 4"/>
          <p:cNvSpPr txBox="1"/>
          <p:nvPr/>
        </p:nvSpPr>
        <p:spPr>
          <a:xfrm>
            <a:off x="2555776" y="2276872"/>
            <a:ext cx="576064" cy="369332"/>
          </a:xfrm>
          <a:prstGeom prst="rect">
            <a:avLst/>
          </a:prstGeom>
          <a:noFill/>
          <a:ln>
            <a:solidFill>
              <a:srgbClr val="00B05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endParaRPr lang="en-GB" dirty="0"/>
          </a:p>
        </p:txBody>
      </p:sp>
    </p:spTree>
  </p:cSld>
  <p:clrMapOvr>
    <a:masterClrMapping/>
  </p:clrMapOvr>
  <p:transition>
    <p:fade thruBlk="1"/>
    <p:sndAc>
      <p:stSnd>
        <p:snd r:embed="rId2" name="bomb.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504056"/>
          </a:xfrm>
        </p:spPr>
        <p:txBody>
          <a:bodyPr/>
          <a:lstStyle/>
          <a:p>
            <a:r>
              <a:rPr lang="en-GB" sz="1400" dirty="0" smtClean="0"/>
              <a:t>Once you have logged in and expressed interest, all information will be available by clicking the appropriate tab </a:t>
            </a:r>
            <a:endParaRPr lang="en-GB" sz="1400" dirty="0"/>
          </a:p>
        </p:txBody>
      </p:sp>
      <p:pic>
        <p:nvPicPr>
          <p:cNvPr id="3" name="Picture 2"/>
          <p:cNvPicPr/>
          <p:nvPr/>
        </p:nvPicPr>
        <p:blipFill>
          <a:blip r:embed="rId3" cstate="print"/>
          <a:srcRect l="9999" t="15686" r="9708" b="11111"/>
          <a:stretch>
            <a:fillRect/>
          </a:stretch>
        </p:blipFill>
        <p:spPr bwMode="auto">
          <a:xfrm>
            <a:off x="1043608" y="1916832"/>
            <a:ext cx="6973961" cy="4804211"/>
          </a:xfrm>
          <a:prstGeom prst="rect">
            <a:avLst/>
          </a:prstGeom>
          <a:noFill/>
          <a:ln w="9525">
            <a:noFill/>
            <a:miter lim="800000"/>
            <a:headEnd/>
            <a:tailEnd/>
          </a:ln>
        </p:spPr>
      </p:pic>
      <p:sp>
        <p:nvSpPr>
          <p:cNvPr id="4" name="Line Callout 1 3"/>
          <p:cNvSpPr/>
          <p:nvPr/>
        </p:nvSpPr>
        <p:spPr>
          <a:xfrm>
            <a:off x="395536" y="692696"/>
            <a:ext cx="3096344" cy="1080120"/>
          </a:xfrm>
          <a:prstGeom prst="borderCallout1">
            <a:avLst>
              <a:gd name="adj1" fmla="val 99509"/>
              <a:gd name="adj2" fmla="val 44127"/>
              <a:gd name="adj3" fmla="val 268002"/>
              <a:gd name="adj4" fmla="val 51811"/>
            </a:avLst>
          </a:prstGeom>
          <a:noFill/>
          <a:ln>
            <a:solidFill>
              <a:srgbClr val="00B05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rgbClr val="00B050"/>
                </a:solidFill>
              </a:rPr>
              <a:t>Stage Tab: every stage of the project will have a tab where further information and documentation can be </a:t>
            </a:r>
            <a:r>
              <a:rPr lang="en-GB" sz="1400" dirty="0" smtClean="0">
                <a:solidFill>
                  <a:srgbClr val="00B050"/>
                </a:solidFill>
              </a:rPr>
              <a:t>found about the stage.  </a:t>
            </a:r>
            <a:r>
              <a:rPr lang="en-GB" sz="1400" dirty="0" smtClean="0">
                <a:solidFill>
                  <a:srgbClr val="00B050"/>
                </a:solidFill>
              </a:rPr>
              <a:t>This </a:t>
            </a:r>
            <a:r>
              <a:rPr lang="en-GB" sz="1400" dirty="0" smtClean="0">
                <a:solidFill>
                  <a:srgbClr val="00B050"/>
                </a:solidFill>
              </a:rPr>
              <a:t>is also where </a:t>
            </a:r>
            <a:r>
              <a:rPr lang="en-GB" sz="1400" dirty="0" smtClean="0">
                <a:solidFill>
                  <a:srgbClr val="00B050"/>
                </a:solidFill>
              </a:rPr>
              <a:t>you submit your </a:t>
            </a:r>
            <a:r>
              <a:rPr lang="en-GB" sz="1400" dirty="0" smtClean="0">
                <a:solidFill>
                  <a:srgbClr val="00B050"/>
                </a:solidFill>
              </a:rPr>
              <a:t>return(s)</a:t>
            </a:r>
            <a:endParaRPr lang="en-GB" sz="1400" dirty="0">
              <a:solidFill>
                <a:srgbClr val="00B050"/>
              </a:solidFill>
            </a:endParaRPr>
          </a:p>
        </p:txBody>
      </p:sp>
      <p:sp>
        <p:nvSpPr>
          <p:cNvPr id="5" name="Line Callout 1 4"/>
          <p:cNvSpPr/>
          <p:nvPr/>
        </p:nvSpPr>
        <p:spPr>
          <a:xfrm>
            <a:off x="3707904" y="692696"/>
            <a:ext cx="2736304" cy="1080120"/>
          </a:xfrm>
          <a:prstGeom prst="borderCallout1">
            <a:avLst>
              <a:gd name="adj1" fmla="val 100866"/>
              <a:gd name="adj2" fmla="val 35842"/>
              <a:gd name="adj3" fmla="val 267223"/>
              <a:gd name="adj4" fmla="val -26402"/>
            </a:avLst>
          </a:prstGeom>
          <a:noFill/>
          <a:ln>
            <a:solidFill>
              <a:srgbClr val="00B05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rgbClr val="00B050"/>
                </a:solidFill>
              </a:rPr>
              <a:t>Correspondence Tab: All correspondence associated with the project can be found </a:t>
            </a:r>
            <a:r>
              <a:rPr lang="en-GB" sz="1400" dirty="0" smtClean="0">
                <a:solidFill>
                  <a:srgbClr val="00B050"/>
                </a:solidFill>
              </a:rPr>
              <a:t>here. There may also be a </a:t>
            </a:r>
            <a:r>
              <a:rPr lang="en-GB" sz="1400" i="1" dirty="0" smtClean="0">
                <a:solidFill>
                  <a:srgbClr val="00B050"/>
                </a:solidFill>
              </a:rPr>
              <a:t>Clarifications</a:t>
            </a:r>
            <a:r>
              <a:rPr lang="en-GB" sz="1400" dirty="0" smtClean="0">
                <a:solidFill>
                  <a:srgbClr val="00B050"/>
                </a:solidFill>
              </a:rPr>
              <a:t> tab adjacent to this  </a:t>
            </a:r>
            <a:endParaRPr lang="en-GB" sz="1400" dirty="0">
              <a:solidFill>
                <a:srgbClr val="00B050"/>
              </a:solidFill>
            </a:endParaRPr>
          </a:p>
        </p:txBody>
      </p:sp>
      <p:sp>
        <p:nvSpPr>
          <p:cNvPr id="6" name="Line Callout 1 5"/>
          <p:cNvSpPr/>
          <p:nvPr/>
        </p:nvSpPr>
        <p:spPr>
          <a:xfrm>
            <a:off x="6732240" y="692696"/>
            <a:ext cx="1944216" cy="1080120"/>
          </a:xfrm>
          <a:prstGeom prst="borderCallout1">
            <a:avLst>
              <a:gd name="adj1" fmla="val 100846"/>
              <a:gd name="adj2" fmla="val 30397"/>
              <a:gd name="adj3" fmla="val 267221"/>
              <a:gd name="adj4" fmla="val -152962"/>
            </a:avLst>
          </a:prstGeom>
          <a:noFill/>
          <a:ln>
            <a:solidFill>
              <a:srgbClr val="00B05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rgbClr val="00B050"/>
                </a:solidFill>
              </a:rPr>
              <a:t>History Tab: all significant dates are recorded here for your information</a:t>
            </a:r>
            <a:endParaRPr lang="en-GB" sz="1400" dirty="0">
              <a:solidFill>
                <a:srgbClr val="00B050"/>
              </a:solidFill>
            </a:endParaRPr>
          </a:p>
        </p:txBody>
      </p:sp>
    </p:spTree>
  </p:cSld>
  <p:clrMapOvr>
    <a:masterClrMapping/>
  </p:clrMapOvr>
  <p:transition>
    <p:fade thruBlk="1"/>
    <p:sndAc>
      <p:stSnd>
        <p:snd r:embed="rId2" name="bomb.wav"/>
      </p:stSnd>
    </p:sndAc>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1088</TotalTime>
  <Words>367</Words>
  <Application>Microsoft Office PowerPoint</Application>
  <PresentationFormat>On-screen Show (4:3)</PresentationFormat>
  <Paragraphs>26</Paragraphs>
  <Slides>4</Slides>
  <Notes>1</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Default Design</vt:lpstr>
      <vt:lpstr>King’s College  e-Tendering Website https://in-tendhost.co.uk/kcl/ Click mouse to continue</vt:lpstr>
      <vt:lpstr>King’s College London eTendering Home Page</vt:lpstr>
      <vt:lpstr>Clicking on the Tenders tab allows you to see all forthcoming and current opportunities along with brief details of the project.  At this point you do not have to enter any details about your company but if you want to express interest, you will be prompted to register on the system or insert your username and password</vt:lpstr>
      <vt:lpstr>Once you have logged in and expressed interest, all information will be available by clicking the appropriate tab </vt:lpstr>
    </vt:vector>
  </TitlesOfParts>
  <Company>Desktop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University Of Edinburgh  e-Tendering Website https://www.in-tendhost.com/edinburghuni/</dc:title>
  <dc:creator>jborthw1</dc:creator>
  <cp:lastModifiedBy>stpv3063</cp:lastModifiedBy>
  <cp:revision>64</cp:revision>
  <dcterms:created xsi:type="dcterms:W3CDTF">2005-08-16T13:16:34Z</dcterms:created>
  <dcterms:modified xsi:type="dcterms:W3CDTF">2012-03-30T13:34:06Z</dcterms:modified>
</cp:coreProperties>
</file>