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Lst>
  <p:notesMasterIdLst>
    <p:notesMasterId r:id="rId30"/>
  </p:notesMasterIdLst>
  <p:handoutMasterIdLst>
    <p:handoutMasterId r:id="rId31"/>
  </p:handoutMasterIdLst>
  <p:sldIdLst>
    <p:sldId id="267" r:id="rId2"/>
    <p:sldId id="384" r:id="rId3"/>
    <p:sldId id="385" r:id="rId4"/>
    <p:sldId id="386" r:id="rId5"/>
    <p:sldId id="387" r:id="rId6"/>
    <p:sldId id="389" r:id="rId7"/>
    <p:sldId id="390" r:id="rId8"/>
    <p:sldId id="391" r:id="rId9"/>
    <p:sldId id="393" r:id="rId10"/>
    <p:sldId id="392" r:id="rId11"/>
    <p:sldId id="394" r:id="rId12"/>
    <p:sldId id="395" r:id="rId13"/>
    <p:sldId id="388" r:id="rId14"/>
    <p:sldId id="397" r:id="rId15"/>
    <p:sldId id="299" r:id="rId16"/>
    <p:sldId id="398" r:id="rId17"/>
    <p:sldId id="399" r:id="rId18"/>
    <p:sldId id="400" r:id="rId19"/>
    <p:sldId id="401" r:id="rId20"/>
    <p:sldId id="402" r:id="rId21"/>
    <p:sldId id="403" r:id="rId22"/>
    <p:sldId id="404" r:id="rId23"/>
    <p:sldId id="377" r:id="rId24"/>
    <p:sldId id="378" r:id="rId25"/>
    <p:sldId id="382" r:id="rId26"/>
    <p:sldId id="304" r:id="rId27"/>
    <p:sldId id="284" r:id="rId28"/>
    <p:sldId id="311" r:id="rId29"/>
  </p:sldIdLst>
  <p:sldSz cx="12192000" cy="6858000"/>
  <p:notesSz cx="7099300" cy="10234613"/>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therine Smith" initial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72C0"/>
    <a:srgbClr val="FF33CC"/>
    <a:srgbClr val="99CC00"/>
    <a:srgbClr val="CCFF66"/>
    <a:srgbClr val="9999FF"/>
    <a:srgbClr val="00CC99"/>
    <a:srgbClr val="CC66CC"/>
    <a:srgbClr val="D882B5"/>
    <a:srgbClr val="3399FF"/>
    <a:srgbClr val="E2F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8843" autoAdjust="0"/>
  </p:normalViewPr>
  <p:slideViewPr>
    <p:cSldViewPr>
      <p:cViewPr varScale="1">
        <p:scale>
          <a:sx n="117" d="100"/>
          <a:sy n="117" d="100"/>
        </p:scale>
        <p:origin x="580" y="8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0" d="100"/>
          <a:sy n="90" d="100"/>
        </p:scale>
        <p:origin x="371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1323"/>
          </a:xfrm>
          <a:prstGeom prst="rect">
            <a:avLst/>
          </a:prstGeom>
        </p:spPr>
        <p:txBody>
          <a:bodyPr vert="horz" lIns="94314" tIns="47157" rIns="94314" bIns="47157" rtlCol="0"/>
          <a:lstStyle>
            <a:lvl1pPr algn="l" fontAlgn="auto">
              <a:spcBef>
                <a:spcPts val="0"/>
              </a:spcBef>
              <a:spcAft>
                <a:spcPts val="0"/>
              </a:spcAft>
              <a:defRPr sz="1200">
                <a:latin typeface="+mn-lt"/>
                <a:cs typeface="+mn-cs"/>
              </a:defRPr>
            </a:lvl1pPr>
          </a:lstStyle>
          <a:p>
            <a:pPr>
              <a:defRPr/>
            </a:pPr>
            <a:r>
              <a:rPr lang="en-GB" smtClean="0"/>
              <a:t>Taken from Site Refresher Training May 19</a:t>
            </a:r>
            <a:endParaRPr lang="en-GB"/>
          </a:p>
        </p:txBody>
      </p:sp>
      <p:sp>
        <p:nvSpPr>
          <p:cNvPr id="3" name="Date Placeholder 2"/>
          <p:cNvSpPr>
            <a:spLocks noGrp="1"/>
          </p:cNvSpPr>
          <p:nvPr>
            <p:ph type="dt" sz="quarter" idx="1"/>
          </p:nvPr>
        </p:nvSpPr>
        <p:spPr>
          <a:xfrm>
            <a:off x="4021295" y="0"/>
            <a:ext cx="3076363" cy="511323"/>
          </a:xfrm>
          <a:prstGeom prst="rect">
            <a:avLst/>
          </a:prstGeom>
        </p:spPr>
        <p:txBody>
          <a:bodyPr vert="horz" lIns="94314" tIns="47157" rIns="94314" bIns="47157" rtlCol="0"/>
          <a:lstStyle>
            <a:lvl1pPr algn="r" fontAlgn="auto">
              <a:spcBef>
                <a:spcPts val="0"/>
              </a:spcBef>
              <a:spcAft>
                <a:spcPts val="0"/>
              </a:spcAft>
              <a:defRPr sz="1200">
                <a:latin typeface="+mn-lt"/>
                <a:cs typeface="+mn-cs"/>
              </a:defRPr>
            </a:lvl1pPr>
          </a:lstStyle>
          <a:p>
            <a:pPr>
              <a:defRPr/>
            </a:pPr>
            <a:fld id="{6E4D4AB1-F9A7-4906-859D-1D6727D33255}" type="datetimeFigureOut">
              <a:rPr lang="en-GB"/>
              <a:pPr>
                <a:defRPr/>
              </a:pPr>
              <a:t>02/08/2019</a:t>
            </a:fld>
            <a:endParaRPr lang="en-GB"/>
          </a:p>
        </p:txBody>
      </p:sp>
      <p:sp>
        <p:nvSpPr>
          <p:cNvPr id="4" name="Footer Placeholder 3"/>
          <p:cNvSpPr>
            <a:spLocks noGrp="1"/>
          </p:cNvSpPr>
          <p:nvPr>
            <p:ph type="ftr" sz="quarter" idx="2"/>
          </p:nvPr>
        </p:nvSpPr>
        <p:spPr>
          <a:xfrm>
            <a:off x="1" y="9721659"/>
            <a:ext cx="3076363" cy="511322"/>
          </a:xfrm>
          <a:prstGeom prst="rect">
            <a:avLst/>
          </a:prstGeom>
        </p:spPr>
        <p:txBody>
          <a:bodyPr vert="horz" lIns="94314" tIns="47157" rIns="94314" bIns="47157"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4021295" y="9721659"/>
            <a:ext cx="3076363" cy="511322"/>
          </a:xfrm>
          <a:prstGeom prst="rect">
            <a:avLst/>
          </a:prstGeom>
        </p:spPr>
        <p:txBody>
          <a:bodyPr vert="horz" lIns="94314" tIns="47157" rIns="94314" bIns="47157" rtlCol="0" anchor="b"/>
          <a:lstStyle>
            <a:lvl1pPr algn="r" fontAlgn="auto">
              <a:spcBef>
                <a:spcPts val="0"/>
              </a:spcBef>
              <a:spcAft>
                <a:spcPts val="0"/>
              </a:spcAft>
              <a:defRPr sz="1200">
                <a:latin typeface="+mn-lt"/>
                <a:cs typeface="+mn-cs"/>
              </a:defRPr>
            </a:lvl1pPr>
          </a:lstStyle>
          <a:p>
            <a:pPr>
              <a:defRPr/>
            </a:pPr>
            <a:fld id="{C5790769-ED76-48BE-A684-3F5A4CD6B68F}" type="slidenum">
              <a:rPr lang="en-GB"/>
              <a:pPr>
                <a:defRPr/>
              </a:pPr>
              <a:t>‹#›</a:t>
            </a:fld>
            <a:endParaRPr lang="en-GB"/>
          </a:p>
        </p:txBody>
      </p:sp>
    </p:spTree>
    <p:extLst>
      <p:ext uri="{BB962C8B-B14F-4D97-AF65-F5344CB8AC3E}">
        <p14:creationId xmlns:p14="http://schemas.microsoft.com/office/powerpoint/2010/main" val="146474798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37" cy="512222"/>
          </a:xfrm>
          <a:prstGeom prst="rect">
            <a:avLst/>
          </a:prstGeom>
        </p:spPr>
        <p:txBody>
          <a:bodyPr vert="horz" lIns="94759" tIns="47380" rIns="94759" bIns="47380" rtlCol="0"/>
          <a:lstStyle>
            <a:lvl1pPr algn="l">
              <a:defRPr sz="1200"/>
            </a:lvl1pPr>
          </a:lstStyle>
          <a:p>
            <a:r>
              <a:rPr lang="en-GB" smtClean="0"/>
              <a:t>Taken from Site Refresher Training May 19</a:t>
            </a:r>
            <a:endParaRPr lang="en-GB"/>
          </a:p>
        </p:txBody>
      </p:sp>
      <p:sp>
        <p:nvSpPr>
          <p:cNvPr id="3" name="Date Placeholder 2"/>
          <p:cNvSpPr>
            <a:spLocks noGrp="1"/>
          </p:cNvSpPr>
          <p:nvPr>
            <p:ph type="dt" idx="1"/>
          </p:nvPr>
        </p:nvSpPr>
        <p:spPr>
          <a:xfrm>
            <a:off x="4020506" y="0"/>
            <a:ext cx="3077137" cy="512222"/>
          </a:xfrm>
          <a:prstGeom prst="rect">
            <a:avLst/>
          </a:prstGeom>
        </p:spPr>
        <p:txBody>
          <a:bodyPr vert="horz" lIns="94759" tIns="47380" rIns="94759" bIns="47380" rtlCol="0"/>
          <a:lstStyle>
            <a:lvl1pPr algn="r">
              <a:defRPr sz="1200"/>
            </a:lvl1pPr>
          </a:lstStyle>
          <a:p>
            <a:fld id="{FB0681C3-5FB1-421D-8981-97169AEA1E1C}" type="datetimeFigureOut">
              <a:rPr lang="en-US" smtClean="0"/>
              <a:pPr/>
              <a:t>8/2/2019</a:t>
            </a:fld>
            <a:endParaRPr lang="en-GB"/>
          </a:p>
        </p:txBody>
      </p:sp>
      <p:sp>
        <p:nvSpPr>
          <p:cNvPr id="4" name="Slide Image Placeholder 3"/>
          <p:cNvSpPr>
            <a:spLocks noGrp="1" noRot="1" noChangeAspect="1"/>
          </p:cNvSpPr>
          <p:nvPr>
            <p:ph type="sldImg" idx="2"/>
          </p:nvPr>
        </p:nvSpPr>
        <p:spPr>
          <a:xfrm>
            <a:off x="138113" y="766763"/>
            <a:ext cx="6823075" cy="3838575"/>
          </a:xfrm>
          <a:prstGeom prst="rect">
            <a:avLst/>
          </a:prstGeom>
          <a:noFill/>
          <a:ln w="12700">
            <a:solidFill>
              <a:prstClr val="black"/>
            </a:solidFill>
          </a:ln>
        </p:spPr>
        <p:txBody>
          <a:bodyPr vert="horz" lIns="94759" tIns="47380" rIns="94759" bIns="47380" rtlCol="0" anchor="ctr"/>
          <a:lstStyle/>
          <a:p>
            <a:endParaRPr lang="en-GB"/>
          </a:p>
        </p:txBody>
      </p:sp>
      <p:sp>
        <p:nvSpPr>
          <p:cNvPr id="5" name="Notes Placeholder 4"/>
          <p:cNvSpPr>
            <a:spLocks noGrp="1"/>
          </p:cNvSpPr>
          <p:nvPr>
            <p:ph type="body" sz="quarter" idx="3"/>
          </p:nvPr>
        </p:nvSpPr>
        <p:spPr>
          <a:xfrm>
            <a:off x="709599" y="4862015"/>
            <a:ext cx="5680103" cy="4605085"/>
          </a:xfrm>
          <a:prstGeom prst="rect">
            <a:avLst/>
          </a:prstGeom>
        </p:spPr>
        <p:txBody>
          <a:bodyPr vert="horz" lIns="94759" tIns="47380" rIns="94759" bIns="473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0755"/>
            <a:ext cx="3077137" cy="512222"/>
          </a:xfrm>
          <a:prstGeom prst="rect">
            <a:avLst/>
          </a:prstGeom>
        </p:spPr>
        <p:txBody>
          <a:bodyPr vert="horz" lIns="94759" tIns="47380" rIns="94759" bIns="47380" rtlCol="0" anchor="b"/>
          <a:lstStyle>
            <a:lvl1pPr algn="l">
              <a:defRPr sz="1200"/>
            </a:lvl1pPr>
          </a:lstStyle>
          <a:p>
            <a:endParaRPr lang="en-GB"/>
          </a:p>
        </p:txBody>
      </p:sp>
      <p:sp>
        <p:nvSpPr>
          <p:cNvPr id="7" name="Slide Number Placeholder 6"/>
          <p:cNvSpPr>
            <a:spLocks noGrp="1"/>
          </p:cNvSpPr>
          <p:nvPr>
            <p:ph type="sldNum" sz="quarter" idx="5"/>
          </p:nvPr>
        </p:nvSpPr>
        <p:spPr>
          <a:xfrm>
            <a:off x="4020506" y="9720755"/>
            <a:ext cx="3077137" cy="512222"/>
          </a:xfrm>
          <a:prstGeom prst="rect">
            <a:avLst/>
          </a:prstGeom>
        </p:spPr>
        <p:txBody>
          <a:bodyPr vert="horz" lIns="94759" tIns="47380" rIns="94759" bIns="47380" rtlCol="0" anchor="b"/>
          <a:lstStyle>
            <a:lvl1pPr algn="r">
              <a:defRPr sz="1200"/>
            </a:lvl1pPr>
          </a:lstStyle>
          <a:p>
            <a:fld id="{A0F49FC9-FC4C-4423-8579-61D8005915B5}" type="slidenum">
              <a:rPr lang="en-GB" smtClean="0"/>
              <a:pPr/>
              <a:t>‹#›</a:t>
            </a:fld>
            <a:endParaRPr lang="en-GB"/>
          </a:p>
        </p:txBody>
      </p:sp>
    </p:spTree>
    <p:extLst>
      <p:ext uri="{BB962C8B-B14F-4D97-AF65-F5344CB8AC3E}">
        <p14:creationId xmlns:p14="http://schemas.microsoft.com/office/powerpoint/2010/main" val="250960531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F49FC9-FC4C-4423-8579-61D8005915B5}" type="slidenum">
              <a:rPr lang="en-GB" smtClean="0"/>
              <a:pPr/>
              <a:t>1</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308199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Recruitment barriers?</a:t>
            </a:r>
          </a:p>
          <a:p>
            <a:endParaRPr lang="en-GB" dirty="0" smtClean="0"/>
          </a:p>
          <a:p>
            <a:r>
              <a:rPr lang="en-GB" dirty="0" smtClean="0"/>
              <a:t>Recruit Adalimumab and</a:t>
            </a:r>
            <a:r>
              <a:rPr lang="en-GB" baseline="0" dirty="0" smtClean="0"/>
              <a:t> Secukinumab patients to BSTOP – BADBIR now recruiting these patients.</a:t>
            </a:r>
            <a:endParaRPr lang="en-GB" dirty="0"/>
          </a:p>
        </p:txBody>
      </p:sp>
      <p:sp>
        <p:nvSpPr>
          <p:cNvPr id="4" name="Slide Number Placeholder 3"/>
          <p:cNvSpPr>
            <a:spLocks noGrp="1"/>
          </p:cNvSpPr>
          <p:nvPr>
            <p:ph type="sldNum" sz="quarter" idx="10"/>
          </p:nvPr>
        </p:nvSpPr>
        <p:spPr/>
        <p:txBody>
          <a:bodyPr/>
          <a:lstStyle/>
          <a:p>
            <a:fld id="{A0F49FC9-FC4C-4423-8579-61D8005915B5}" type="slidenum">
              <a:rPr lang="en-GB" smtClean="0"/>
              <a:pPr/>
              <a:t>14</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3484848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0F49FC9-FC4C-4423-8579-61D8005915B5}" type="slidenum">
              <a:rPr lang="en-GB" smtClean="0"/>
              <a:pPr/>
              <a:t>15</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634121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0F49FC9-FC4C-4423-8579-61D8005915B5}" type="slidenum">
              <a:rPr lang="en-GB" smtClean="0"/>
              <a:pPr/>
              <a:t>23</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993217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0F49FC9-FC4C-4423-8579-61D8005915B5}" type="slidenum">
              <a:rPr lang="en-GB" smtClean="0"/>
              <a:pPr/>
              <a:t>24</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963171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0F49FC9-FC4C-4423-8579-61D8005915B5}" type="slidenum">
              <a:rPr lang="en-GB" smtClean="0"/>
              <a:pPr/>
              <a:t>25</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2470805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Recruitment barriers?</a:t>
            </a:r>
          </a:p>
          <a:p>
            <a:endParaRPr lang="en-GB" dirty="0" smtClean="0"/>
          </a:p>
          <a:p>
            <a:r>
              <a:rPr lang="en-GB" dirty="0" smtClean="0"/>
              <a:t>Recruit Adalimumab and</a:t>
            </a:r>
            <a:r>
              <a:rPr lang="en-GB" baseline="0" dirty="0" smtClean="0"/>
              <a:t> Secukinumab patients to BSTOP – BADBIR now recruiting these patients.</a:t>
            </a:r>
            <a:endParaRPr lang="en-GB" dirty="0"/>
          </a:p>
        </p:txBody>
      </p:sp>
      <p:sp>
        <p:nvSpPr>
          <p:cNvPr id="4" name="Slide Number Placeholder 3"/>
          <p:cNvSpPr>
            <a:spLocks noGrp="1"/>
          </p:cNvSpPr>
          <p:nvPr>
            <p:ph type="sldNum" sz="quarter" idx="10"/>
          </p:nvPr>
        </p:nvSpPr>
        <p:spPr/>
        <p:txBody>
          <a:bodyPr/>
          <a:lstStyle/>
          <a:p>
            <a:fld id="{A0F49FC9-FC4C-4423-8579-61D8005915B5}" type="slidenum">
              <a:rPr lang="en-GB" smtClean="0"/>
              <a:pPr/>
              <a:t>26</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1347562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0F49FC9-FC4C-4423-8579-61D8005915B5}" type="slidenum">
              <a:rPr lang="en-GB" smtClean="0"/>
              <a:pPr/>
              <a:t>27</a:t>
            </a:fld>
            <a:endParaRPr lang="en-GB"/>
          </a:p>
        </p:txBody>
      </p:sp>
      <p:sp>
        <p:nvSpPr>
          <p:cNvPr id="5" name="Header Placeholder 4"/>
          <p:cNvSpPr>
            <a:spLocks noGrp="1"/>
          </p:cNvSpPr>
          <p:nvPr>
            <p:ph type="hdr" sz="quarter" idx="11"/>
          </p:nvPr>
        </p:nvSpPr>
        <p:spPr/>
        <p:txBody>
          <a:bodyPr/>
          <a:lstStyle/>
          <a:p>
            <a:r>
              <a:rPr lang="en-GB" smtClean="0"/>
              <a:t>Taken from Site Refresher Training May 19</a:t>
            </a:r>
            <a:endParaRPr lang="en-GB"/>
          </a:p>
        </p:txBody>
      </p:sp>
    </p:spTree>
    <p:extLst>
      <p:ext uri="{BB962C8B-B14F-4D97-AF65-F5344CB8AC3E}">
        <p14:creationId xmlns:p14="http://schemas.microsoft.com/office/powerpoint/2010/main" val="29465509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AF7C2398-1B06-49E8-B01F-0299105D882E}" type="datetime1">
              <a:rPr lang="en-GB" smtClean="0"/>
              <a:t>02/08/2019</a:t>
            </a:fld>
            <a:endParaRPr lang="en-GB" dirty="0"/>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63A0119C-0305-42D7-BA29-9F9D387CC417}" type="slidenum">
              <a:rPr lang="en-US" smtClean="0"/>
              <a:pPr>
                <a:defRPr/>
              </a:pPr>
              <a:t>‹#›</a:t>
            </a:fld>
            <a:endParaRPr lang="en-US"/>
          </a:p>
        </p:txBody>
      </p:sp>
      <p:pic>
        <p:nvPicPr>
          <p:cNvPr id="9"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4942682" y="5054028"/>
            <a:ext cx="2306635" cy="1020019"/>
          </a:xfrm>
          <a:prstGeom prst="rect">
            <a:avLst/>
          </a:prstGeom>
          <a:noFill/>
          <a:ln w="9525">
            <a:noFill/>
            <a:miter lim="800000"/>
            <a:headEnd/>
            <a:tailEnd/>
          </a:ln>
        </p:spPr>
      </p:pic>
    </p:spTree>
    <p:extLst>
      <p:ext uri="{BB962C8B-B14F-4D97-AF65-F5344CB8AC3E}">
        <p14:creationId xmlns:p14="http://schemas.microsoft.com/office/powerpoint/2010/main" val="24879264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F58C239E-DF0D-497C-A7DD-F7911FF2A7EC}" type="datetime1">
              <a:rPr lang="en-GB" smtClean="0"/>
              <a:t>02/08/2019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E779502C-9ADD-4546-9C2A-CDE8D120ECCC}" type="slidenum">
              <a:rPr lang="en-GB" smtClean="0"/>
              <a:pPr>
                <a:defRPr/>
              </a:pPr>
              <a:t>‹#›</a:t>
            </a:fld>
            <a:endParaRPr lang="en-GB"/>
          </a:p>
        </p:txBody>
      </p:sp>
    </p:spTree>
    <p:extLst>
      <p:ext uri="{BB962C8B-B14F-4D97-AF65-F5344CB8AC3E}">
        <p14:creationId xmlns:p14="http://schemas.microsoft.com/office/powerpoint/2010/main" val="211358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F4513851-B90D-4B22-99B3-071ABDE85B7A}" type="datetime1">
              <a:rPr lang="en-GB" smtClean="0"/>
              <a:t>02/08/2019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73CDF7EA-78CF-49EB-A531-C6CED5D16A91}" type="slidenum">
              <a:rPr lang="en-GB" smtClean="0"/>
              <a:pPr>
                <a:defRPr/>
              </a:pPr>
              <a:t>‹#›</a:t>
            </a:fld>
            <a:endParaRPr lang="en-GB"/>
          </a:p>
        </p:txBody>
      </p:sp>
    </p:spTree>
    <p:extLst>
      <p:ext uri="{BB962C8B-B14F-4D97-AF65-F5344CB8AC3E}">
        <p14:creationId xmlns:p14="http://schemas.microsoft.com/office/powerpoint/2010/main" val="218185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07E435DA-AB7A-4F8A-B56D-5779C99E60D3}" type="datetime1">
              <a:rPr lang="en-GB" smtClean="0"/>
              <a:t>02/08/2019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21D4F15-4476-4B18-A91D-7F23A8259FBD}" type="slidenum">
              <a:rPr lang="en-US" smtClean="0"/>
              <a:pPr>
                <a:defRPr/>
              </a:pPr>
              <a:t>‹#›</a:t>
            </a:fld>
            <a:endParaRPr lang="en-US"/>
          </a:p>
        </p:txBody>
      </p:sp>
      <p:pic>
        <p:nvPicPr>
          <p:cNvPr id="7"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696400" y="5536480"/>
            <a:ext cx="2306635" cy="1020019"/>
          </a:xfrm>
          <a:prstGeom prst="rect">
            <a:avLst/>
          </a:prstGeom>
          <a:noFill/>
          <a:ln w="9525">
            <a:noFill/>
            <a:miter lim="800000"/>
            <a:headEnd/>
            <a:tailEnd/>
          </a:ln>
        </p:spPr>
      </p:pic>
    </p:spTree>
    <p:extLst>
      <p:ext uri="{BB962C8B-B14F-4D97-AF65-F5344CB8AC3E}">
        <p14:creationId xmlns:p14="http://schemas.microsoft.com/office/powerpoint/2010/main" val="38741800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35FDD2B-B850-4101-8283-38DC1B03622A}" type="datetime1">
              <a:rPr lang="en-GB" smtClean="0"/>
              <a:t>02/08/2019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1703B2E0-2CFB-40AC-A858-14A23F5441C3}" type="slidenum">
              <a:rPr lang="en-US" smtClean="0"/>
              <a:pPr>
                <a:defRPr/>
              </a:pPr>
              <a:t>‹#›</a:t>
            </a:fld>
            <a:endParaRPr lang="en-US"/>
          </a:p>
        </p:txBody>
      </p:sp>
      <p:pic>
        <p:nvPicPr>
          <p:cNvPr id="7"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9696400" y="5536480"/>
            <a:ext cx="2306635" cy="1020019"/>
          </a:xfrm>
          <a:prstGeom prst="rect">
            <a:avLst/>
          </a:prstGeom>
          <a:noFill/>
          <a:ln w="9525">
            <a:noFill/>
            <a:miter lim="800000"/>
            <a:headEnd/>
            <a:tailEnd/>
          </a:ln>
        </p:spPr>
      </p:pic>
    </p:spTree>
    <p:extLst>
      <p:ext uri="{BB962C8B-B14F-4D97-AF65-F5344CB8AC3E}">
        <p14:creationId xmlns:p14="http://schemas.microsoft.com/office/powerpoint/2010/main" val="34564475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33E38A21-1C9E-4EAF-976E-19D0CCE138C0}" type="datetime1">
              <a:rPr lang="en-GB" smtClean="0"/>
              <a:t>02/08/2019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F33FF3FE-293B-4D17-8523-9C6B3176B1B0}" type="slidenum">
              <a:rPr lang="en-GB" smtClean="0"/>
              <a:pPr>
                <a:defRPr/>
              </a:pPr>
              <a:t>‹#›</a:t>
            </a:fld>
            <a:endParaRPr lang="en-GB"/>
          </a:p>
        </p:txBody>
      </p:sp>
    </p:spTree>
    <p:extLst>
      <p:ext uri="{BB962C8B-B14F-4D97-AF65-F5344CB8AC3E}">
        <p14:creationId xmlns:p14="http://schemas.microsoft.com/office/powerpoint/2010/main" val="1644506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E070F2A9-3645-466B-8EA4-4B47BE65F929}" type="datetime1">
              <a:rPr lang="en-GB" smtClean="0"/>
              <a:t>02/08/2019</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018BB4B1-4794-43F4-93BA-2AD4987501BE}" type="slidenum">
              <a:rPr lang="en-GB" smtClean="0"/>
              <a:pPr>
                <a:defRPr/>
              </a:pPr>
              <a:t>‹#›</a:t>
            </a:fld>
            <a:endParaRPr lang="en-GB"/>
          </a:p>
        </p:txBody>
      </p:sp>
    </p:spTree>
    <p:extLst>
      <p:ext uri="{BB962C8B-B14F-4D97-AF65-F5344CB8AC3E}">
        <p14:creationId xmlns:p14="http://schemas.microsoft.com/office/powerpoint/2010/main" val="24519024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9250AF13-C291-4D74-927F-0995C053031D}" type="datetime1">
              <a:rPr lang="en-GB" smtClean="0"/>
              <a:t>02/08/2019</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92614A96-55FE-4C69-95B3-2D6E038462BA}" type="slidenum">
              <a:rPr lang="en-GB" smtClean="0"/>
              <a:pPr>
                <a:defRPr/>
              </a:pPr>
              <a:t>‹#›</a:t>
            </a:fld>
            <a:endParaRPr lang="en-GB"/>
          </a:p>
        </p:txBody>
      </p:sp>
    </p:spTree>
    <p:extLst>
      <p:ext uri="{BB962C8B-B14F-4D97-AF65-F5344CB8AC3E}">
        <p14:creationId xmlns:p14="http://schemas.microsoft.com/office/powerpoint/2010/main" val="40590452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8B50F57-7A57-445D-8948-F2BCB617CB04}" type="datetime1">
              <a:rPr lang="en-GB" smtClean="0"/>
              <a:t>02/08/2019</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1A2E40DF-C1EE-49C3-B975-4E30263C7AD3}" type="slidenum">
              <a:rPr lang="en-GB" smtClean="0"/>
              <a:pPr>
                <a:defRPr/>
              </a:pPr>
              <a:t>‹#›</a:t>
            </a:fld>
            <a:endParaRPr lang="en-GB"/>
          </a:p>
        </p:txBody>
      </p:sp>
    </p:spTree>
    <p:extLst>
      <p:ext uri="{BB962C8B-B14F-4D97-AF65-F5344CB8AC3E}">
        <p14:creationId xmlns:p14="http://schemas.microsoft.com/office/powerpoint/2010/main" val="9597340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EAA648B-463C-4B45-AB1A-A3F2BD8D9BAC}" type="datetime1">
              <a:rPr lang="en-GB" smtClean="0"/>
              <a:t>02/08/2019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C27D45A5-05A3-4EF7-9D7E-03AA4C3AE999}" type="slidenum">
              <a:rPr lang="en-GB" smtClean="0"/>
              <a:pPr>
                <a:defRPr/>
              </a:pPr>
              <a:t>‹#›</a:t>
            </a:fld>
            <a:endParaRPr lang="en-GB"/>
          </a:p>
        </p:txBody>
      </p:sp>
    </p:spTree>
    <p:extLst>
      <p:ext uri="{BB962C8B-B14F-4D97-AF65-F5344CB8AC3E}">
        <p14:creationId xmlns:p14="http://schemas.microsoft.com/office/powerpoint/2010/main" val="325430390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DD5B730-2323-4F1B-821D-681DB643EBAA}" type="datetime1">
              <a:rPr lang="en-GB" smtClean="0"/>
              <a:t>02/08/2019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DB622838-55AB-4112-9FF2-1A5B7983CE06}" type="slidenum">
              <a:rPr lang="en-GB" smtClean="0"/>
              <a:pPr>
                <a:defRPr/>
              </a:pPr>
              <a:t>‹#›</a:t>
            </a:fld>
            <a:endParaRPr lang="en-GB"/>
          </a:p>
        </p:txBody>
      </p:sp>
    </p:spTree>
    <p:extLst>
      <p:ext uri="{BB962C8B-B14F-4D97-AF65-F5344CB8AC3E}">
        <p14:creationId xmlns:p14="http://schemas.microsoft.com/office/powerpoint/2010/main" val="3617116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4908052-34D1-4A42-898C-9BE9C5303554}" type="datetime1">
              <a:rPr lang="en-GB" smtClean="0"/>
              <a:t>02/08/2019</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AD75102-44A2-4ABF-9F7D-AE617BC2217D}" type="slidenum">
              <a:rPr lang="en-GB" smtClean="0"/>
              <a:pPr>
                <a:defRPr/>
              </a:pPr>
              <a:t>‹#›</a:t>
            </a:fld>
            <a:endParaRPr lang="en-GB"/>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596535" y="-2193176"/>
            <a:ext cx="7662571" cy="6858000"/>
          </a:xfrm>
          <a:prstGeom prst="rect">
            <a:avLst/>
          </a:prstGeom>
        </p:spPr>
      </p:pic>
    </p:spTree>
    <p:extLst>
      <p:ext uri="{BB962C8B-B14F-4D97-AF65-F5344CB8AC3E}">
        <p14:creationId xmlns:p14="http://schemas.microsoft.com/office/powerpoint/2010/main" val="39460283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mailto:marta.vergnano@gstt.nhs.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michael.duckworth@gstt.nhs.uk" TargetMode="External"/><Relationship Id="rId5" Type="http://schemas.openxmlformats.org/officeDocument/2006/relationships/hyperlink" Target="mailto:david.baudry@gstt.nhs.uk" TargetMode="External"/><Relationship Id="rId4" Type="http://schemas.openxmlformats.org/officeDocument/2006/relationships/hyperlink" Target="mailto:marta.Vergnano@nhs.net"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www.kcl.ac.uk/lsm/research/divisions/gmm/departments/dermatology/Research/stru/groups/bstop/documents.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lstStyle/>
          <a:p>
            <a:r>
              <a:rPr lang="en-GB" sz="5400" dirty="0">
                <a:solidFill>
                  <a:schemeClr val="tx2">
                    <a:lumMod val="60000"/>
                    <a:lumOff val="40000"/>
                  </a:schemeClr>
                </a:solidFill>
              </a:rPr>
              <a:t>BSTOP </a:t>
            </a:r>
            <a:r>
              <a:rPr lang="en-GB" sz="5400" dirty="0" smtClean="0">
                <a:solidFill>
                  <a:schemeClr val="tx2">
                    <a:lumMod val="60000"/>
                    <a:lumOff val="40000"/>
                  </a:schemeClr>
                </a:solidFill>
              </a:rPr>
              <a:t>Amendment 5 (SA05)</a:t>
            </a:r>
            <a:endParaRPr lang="en-GB" sz="3200" dirty="0"/>
          </a:p>
        </p:txBody>
      </p:sp>
      <p:sp>
        <p:nvSpPr>
          <p:cNvPr id="4" name="Rectangle 3"/>
          <p:cNvSpPr/>
          <p:nvPr/>
        </p:nvSpPr>
        <p:spPr>
          <a:xfrm>
            <a:off x="8616951" y="5541964"/>
            <a:ext cx="2016125" cy="1296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(8/11)</a:t>
            </a:r>
            <a:endParaRPr lang="en-GB" sz="3600" dirty="0"/>
          </a:p>
        </p:txBody>
      </p:sp>
      <p:sp>
        <p:nvSpPr>
          <p:cNvPr id="3" name="Content Placeholder 2"/>
          <p:cNvSpPr>
            <a:spLocks noGrp="1"/>
          </p:cNvSpPr>
          <p:nvPr>
            <p:ph idx="1"/>
          </p:nvPr>
        </p:nvSpPr>
        <p:spPr/>
        <p:txBody>
          <a:bodyPr>
            <a:normAutofit/>
          </a:bodyPr>
          <a:lstStyle/>
          <a:p>
            <a:pPr marL="0" indent="0">
              <a:buNone/>
            </a:pPr>
            <a:r>
              <a:rPr lang="en-GB" sz="2800" b="1" dirty="0" smtClean="0">
                <a:solidFill>
                  <a:schemeClr val="accent6">
                    <a:lumMod val="75000"/>
                  </a:schemeClr>
                </a:solidFill>
              </a:rPr>
              <a:t>8) Anonymisation and data management (6.4 &amp; 6.5)</a:t>
            </a:r>
          </a:p>
          <a:p>
            <a:pPr>
              <a:buFontTx/>
              <a:buChar char="-"/>
            </a:pPr>
            <a:r>
              <a:rPr lang="en-GB" sz="2800" dirty="0" smtClean="0"/>
              <a:t>GDPR requires us to be more explicit about how we manage the data you collect on our behalf for BSTOP</a:t>
            </a:r>
          </a:p>
          <a:p>
            <a:pPr marL="0" indent="0">
              <a:buNone/>
            </a:pPr>
            <a:endParaRPr lang="en-GB" sz="500" dirty="0" smtClean="0"/>
          </a:p>
          <a:p>
            <a:pPr lvl="1"/>
            <a:r>
              <a:rPr lang="en-GB" sz="2500" dirty="0" smtClean="0"/>
              <a:t>Plans to share anonymised data with our wider research team, including collaborators who may include industry partners </a:t>
            </a:r>
          </a:p>
          <a:p>
            <a:pPr marL="342900" lvl="1" indent="0">
              <a:buNone/>
            </a:pPr>
            <a:r>
              <a:rPr lang="en-GB" sz="2500" dirty="0" smtClean="0"/>
              <a:t>	</a:t>
            </a:r>
            <a:r>
              <a:rPr lang="en-GB" sz="2500" b="1" dirty="0" smtClean="0"/>
              <a:t>= approved researchers within collaborative partnerships</a:t>
            </a:r>
            <a:r>
              <a:rPr lang="en-GB" sz="2500" dirty="0" smtClean="0"/>
              <a:t>, to make the 	best use of technical, clinical and analytical expertise to get the most value 	out of the data collected for the patients, you and us</a:t>
            </a:r>
          </a:p>
          <a:p>
            <a:pPr marL="342900" lvl="1" indent="0">
              <a:buNone/>
            </a:pPr>
            <a:r>
              <a:rPr lang="en-GB" sz="2500" dirty="0" smtClean="0"/>
              <a:t>	</a:t>
            </a:r>
            <a:r>
              <a:rPr lang="en-GB" sz="2500" b="1" dirty="0" smtClean="0"/>
              <a:t>= used only under strict terms and conditions </a:t>
            </a:r>
            <a:r>
              <a:rPr lang="en-GB" sz="2500" dirty="0" smtClean="0"/>
              <a:t>which take into account 	patient consent, and the information provided to patients</a:t>
            </a:r>
          </a:p>
          <a:p>
            <a:pPr marL="342900" lvl="1" indent="0">
              <a:buNone/>
            </a:pPr>
            <a:endParaRPr lang="en-GB" sz="2500" dirty="0" smtClean="0"/>
          </a:p>
          <a:p>
            <a:pPr marL="342900" lvl="1" indent="0">
              <a:buNone/>
            </a:pPr>
            <a:endParaRPr lang="en-GB" sz="2500"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10</a:t>
            </a:fld>
            <a:endParaRPr lang="en-US"/>
          </a:p>
        </p:txBody>
      </p:sp>
    </p:spTree>
    <p:extLst>
      <p:ext uri="{BB962C8B-B14F-4D97-AF65-F5344CB8AC3E}">
        <p14:creationId xmlns:p14="http://schemas.microsoft.com/office/powerpoint/2010/main" val="383765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(9/11)</a:t>
            </a:r>
            <a:endParaRPr lang="en-GB" sz="3600" dirty="0"/>
          </a:p>
        </p:txBody>
      </p:sp>
      <p:sp>
        <p:nvSpPr>
          <p:cNvPr id="3" name="Content Placeholder 2"/>
          <p:cNvSpPr>
            <a:spLocks noGrp="1"/>
          </p:cNvSpPr>
          <p:nvPr>
            <p:ph idx="1"/>
          </p:nvPr>
        </p:nvSpPr>
        <p:spPr/>
        <p:txBody>
          <a:bodyPr>
            <a:normAutofit/>
          </a:bodyPr>
          <a:lstStyle/>
          <a:p>
            <a:pPr marL="0" indent="0">
              <a:buNone/>
            </a:pPr>
            <a:r>
              <a:rPr lang="en-GB" sz="2800" b="1" dirty="0" smtClean="0">
                <a:solidFill>
                  <a:schemeClr val="accent6">
                    <a:lumMod val="75000"/>
                  </a:schemeClr>
                </a:solidFill>
              </a:rPr>
              <a:t>8) Anonymisation and data management (6.4 &amp; 6.5)</a:t>
            </a:r>
          </a:p>
          <a:p>
            <a:pPr marL="0" indent="0">
              <a:buNone/>
            </a:pPr>
            <a:endParaRPr lang="en-GB" sz="2800" b="1" dirty="0" smtClean="0">
              <a:solidFill>
                <a:srgbClr val="0070C0"/>
              </a:solidFill>
            </a:endParaRPr>
          </a:p>
          <a:p>
            <a:pPr>
              <a:buFontTx/>
              <a:buChar char="-"/>
            </a:pPr>
            <a:r>
              <a:rPr lang="en-GB" sz="2800" dirty="0" smtClean="0"/>
              <a:t>While we’re already covered for use of CAPTURE, previously it was referenced as a ‘secure NHS database’</a:t>
            </a:r>
          </a:p>
          <a:p>
            <a:pPr>
              <a:buFontTx/>
              <a:buChar char="-"/>
            </a:pPr>
            <a:r>
              <a:rPr lang="en-GB" sz="2800" dirty="0" smtClean="0"/>
              <a:t>We’ve now given more clarity on the system and exactly how it is used and the steps taken to limit access and protect patient data</a:t>
            </a:r>
          </a:p>
          <a:p>
            <a:pPr marL="0" indent="0">
              <a:buNone/>
            </a:pPr>
            <a:endParaRPr lang="en-GB" sz="500" dirty="0" smtClean="0"/>
          </a:p>
          <a:p>
            <a:pPr marL="342900" lvl="1" indent="0">
              <a:buNone/>
            </a:pPr>
            <a:endParaRPr lang="en-GB" sz="2500" dirty="0" smtClean="0"/>
          </a:p>
          <a:p>
            <a:pPr marL="342900" lvl="1" indent="0">
              <a:buNone/>
            </a:pPr>
            <a:endParaRPr lang="en-GB" sz="2500"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11</a:t>
            </a:fld>
            <a:endParaRPr lang="en-US"/>
          </a:p>
        </p:txBody>
      </p:sp>
    </p:spTree>
    <p:extLst>
      <p:ext uri="{BB962C8B-B14F-4D97-AF65-F5344CB8AC3E}">
        <p14:creationId xmlns:p14="http://schemas.microsoft.com/office/powerpoint/2010/main" val="3977371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(10/11)</a:t>
            </a:r>
            <a:endParaRPr lang="en-GB" sz="3600" dirty="0"/>
          </a:p>
        </p:txBody>
      </p:sp>
      <p:sp>
        <p:nvSpPr>
          <p:cNvPr id="3" name="Content Placeholder 2"/>
          <p:cNvSpPr>
            <a:spLocks noGrp="1"/>
          </p:cNvSpPr>
          <p:nvPr>
            <p:ph idx="1"/>
          </p:nvPr>
        </p:nvSpPr>
        <p:spPr/>
        <p:txBody>
          <a:bodyPr>
            <a:normAutofit/>
          </a:bodyPr>
          <a:lstStyle/>
          <a:p>
            <a:pPr marL="0" indent="0">
              <a:buNone/>
            </a:pPr>
            <a:r>
              <a:rPr lang="en-GB" sz="2800" b="1" dirty="0">
                <a:solidFill>
                  <a:schemeClr val="accent1">
                    <a:lumMod val="50000"/>
                  </a:schemeClr>
                </a:solidFill>
              </a:rPr>
              <a:t>9</a:t>
            </a:r>
            <a:r>
              <a:rPr lang="en-GB" sz="2800" b="1" dirty="0" smtClean="0">
                <a:solidFill>
                  <a:schemeClr val="accent1">
                    <a:lumMod val="50000"/>
                  </a:schemeClr>
                </a:solidFill>
              </a:rPr>
              <a:t>) Increased sample size (2.2 and 4.6.2)</a:t>
            </a:r>
          </a:p>
          <a:p>
            <a:pPr marL="0" indent="0">
              <a:buNone/>
            </a:pPr>
            <a:r>
              <a:rPr lang="en-GB" sz="2800" dirty="0" smtClean="0"/>
              <a:t>To 9500 patients, to take into account the bigger numbers required for genetics, all of the new treatments now available and increased funding</a:t>
            </a:r>
            <a:endParaRPr lang="en-GB" sz="1200" dirty="0"/>
          </a:p>
          <a:p>
            <a:pPr marL="0" indent="0">
              <a:buNone/>
            </a:pPr>
            <a:r>
              <a:rPr lang="en-GB" sz="2800" b="1" dirty="0" smtClean="0">
                <a:solidFill>
                  <a:schemeClr val="accent2">
                    <a:lumMod val="75000"/>
                  </a:schemeClr>
                </a:solidFill>
              </a:rPr>
              <a:t>10) Update to safety reporting (5)</a:t>
            </a:r>
          </a:p>
          <a:p>
            <a:pPr marL="0" indent="0">
              <a:buNone/>
            </a:pPr>
            <a:r>
              <a:rPr lang="en-GB" sz="2800" dirty="0" smtClean="0"/>
              <a:t>Before it was unclear who was responsible for reporting adverse events – as an observational study of patients undergoing treatment in routine clinical care, we are only responsible for reporting SAEs related specifically to study participation (i.e. not related to their treatment)</a:t>
            </a:r>
          </a:p>
          <a:p>
            <a:pPr marL="0" indent="0">
              <a:buNone/>
            </a:pPr>
            <a:endParaRPr lang="en-GB" sz="500" dirty="0" smtClean="0"/>
          </a:p>
          <a:p>
            <a:pPr marL="342900" lvl="1" indent="0">
              <a:buNone/>
            </a:pPr>
            <a:endParaRPr lang="en-GB" sz="2500" dirty="0" smtClean="0"/>
          </a:p>
          <a:p>
            <a:pPr marL="342900" lvl="1" indent="0">
              <a:buNone/>
            </a:pPr>
            <a:endParaRPr lang="en-GB" sz="2500"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12</a:t>
            </a:fld>
            <a:endParaRPr lang="en-US"/>
          </a:p>
        </p:txBody>
      </p:sp>
    </p:spTree>
    <p:extLst>
      <p:ext uri="{BB962C8B-B14F-4D97-AF65-F5344CB8AC3E}">
        <p14:creationId xmlns:p14="http://schemas.microsoft.com/office/powerpoint/2010/main" val="3363047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chemeClr val="accent5"/>
                </a:solidFill>
              </a:rPr>
              <a:t>Protocol 6 – the changes (</a:t>
            </a:r>
            <a:r>
              <a:rPr lang="en-GB" sz="3200" b="1" dirty="0" smtClean="0">
                <a:solidFill>
                  <a:schemeClr val="accent5"/>
                </a:solidFill>
              </a:rPr>
              <a:t>11/11)</a:t>
            </a:r>
            <a:endParaRPr lang="en-GB" dirty="0"/>
          </a:p>
        </p:txBody>
      </p:sp>
      <p:sp>
        <p:nvSpPr>
          <p:cNvPr id="3" name="Content Placeholder 2"/>
          <p:cNvSpPr>
            <a:spLocks noGrp="1"/>
          </p:cNvSpPr>
          <p:nvPr>
            <p:ph idx="1"/>
          </p:nvPr>
        </p:nvSpPr>
        <p:spPr/>
        <p:txBody>
          <a:bodyPr>
            <a:normAutofit/>
          </a:bodyPr>
          <a:lstStyle/>
          <a:p>
            <a:pPr marL="0" indent="0">
              <a:buNone/>
            </a:pPr>
            <a:r>
              <a:rPr lang="en-GB" sz="2800" b="1" dirty="0" smtClean="0">
                <a:solidFill>
                  <a:srgbClr val="00B0F0"/>
                </a:solidFill>
              </a:rPr>
              <a:t>11) Removal of all appendices</a:t>
            </a:r>
          </a:p>
          <a:p>
            <a:pPr marL="0" indent="0">
              <a:buNone/>
            </a:pPr>
            <a:r>
              <a:rPr lang="en-GB" sz="2800" dirty="0" smtClean="0"/>
              <a:t>Previously there were A LOT of appendices, which are now all removed as they were unnecessary </a:t>
            </a:r>
            <a:endParaRPr lang="en-GB" sz="2800"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13</a:t>
            </a:fld>
            <a:endParaRPr lang="en-US"/>
          </a:p>
        </p:txBody>
      </p:sp>
    </p:spTree>
    <p:extLst>
      <p:ext uri="{BB962C8B-B14F-4D97-AF65-F5344CB8AC3E}">
        <p14:creationId xmlns:p14="http://schemas.microsoft.com/office/powerpoint/2010/main" val="410590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4400" b="1" dirty="0" smtClean="0">
                <a:solidFill>
                  <a:srgbClr val="00B0F0"/>
                </a:solidFill>
              </a:rPr>
              <a:t>Any Questions so far about the protocol?</a:t>
            </a:r>
            <a:r>
              <a:rPr lang="en-GB" sz="4400" b="1" dirty="0" smtClean="0"/>
              <a:t/>
            </a:r>
            <a:br>
              <a:rPr lang="en-GB" sz="4400" b="1" dirty="0" smtClean="0"/>
            </a:br>
            <a:r>
              <a:rPr lang="en-GB" sz="4400" b="1" dirty="0"/>
              <a:t/>
            </a:r>
            <a:br>
              <a:rPr lang="en-GB" sz="4400" b="1" dirty="0"/>
            </a:br>
            <a:r>
              <a:rPr lang="en-GB" sz="4400" b="1" dirty="0" smtClean="0"/>
              <a:t>(document changes to follow)</a:t>
            </a:r>
            <a:endParaRPr lang="en-GB" sz="4400" b="1" dirty="0"/>
          </a:p>
        </p:txBody>
      </p:sp>
    </p:spTree>
    <p:extLst>
      <p:ext uri="{BB962C8B-B14F-4D97-AF65-F5344CB8AC3E}">
        <p14:creationId xmlns:p14="http://schemas.microsoft.com/office/powerpoint/2010/main" val="2584393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smtClean="0">
                <a:solidFill>
                  <a:schemeClr val="accent5"/>
                </a:solidFill>
              </a:rPr>
              <a:t>What documents have we changed?</a:t>
            </a:r>
            <a:endParaRPr lang="en-GB" sz="4400" b="1" dirty="0">
              <a:solidFill>
                <a:schemeClr val="accent5"/>
              </a:solidFill>
            </a:endParaRPr>
          </a:p>
        </p:txBody>
      </p:sp>
      <p:sp>
        <p:nvSpPr>
          <p:cNvPr id="3" name="Content Placeholder 2"/>
          <p:cNvSpPr>
            <a:spLocks noGrp="1"/>
          </p:cNvSpPr>
          <p:nvPr>
            <p:ph idx="1"/>
          </p:nvPr>
        </p:nvSpPr>
        <p:spPr/>
        <p:txBody>
          <a:bodyPr>
            <a:normAutofit/>
          </a:bodyPr>
          <a:lstStyle/>
          <a:p>
            <a:endParaRPr lang="en-GB" sz="2400" dirty="0"/>
          </a:p>
          <a:p>
            <a:endParaRPr lang="en-GB" sz="2400" dirty="0"/>
          </a:p>
          <a:p>
            <a:endParaRPr lang="en-GB" dirty="0"/>
          </a:p>
        </p:txBody>
      </p:sp>
      <p:sp>
        <p:nvSpPr>
          <p:cNvPr id="4" name="Slide Number Placeholder 3"/>
          <p:cNvSpPr>
            <a:spLocks noGrp="1"/>
          </p:cNvSpPr>
          <p:nvPr>
            <p:ph type="sldNum" sz="quarter" idx="12"/>
          </p:nvPr>
        </p:nvSpPr>
        <p:spPr>
          <a:xfrm>
            <a:off x="4095736" y="6286520"/>
            <a:ext cx="2743200" cy="365125"/>
          </a:xfrm>
        </p:spPr>
        <p:txBody>
          <a:bodyPr/>
          <a:lstStyle/>
          <a:p>
            <a:pPr algn="ctr">
              <a:defRPr/>
            </a:pPr>
            <a:fld id="{921D4F15-4476-4B18-A91D-7F23A8259FBD}" type="slidenum">
              <a:rPr lang="en-US" sz="1200" smtClean="0">
                <a:solidFill>
                  <a:schemeClr val="tx1"/>
                </a:solidFill>
              </a:rPr>
              <a:pPr algn="ctr">
                <a:defRPr/>
              </a:pPr>
              <a:t>15</a:t>
            </a:fld>
            <a:endParaRPr lang="en-US" sz="1200" dirty="0">
              <a:solidFill>
                <a:schemeClr val="tx1"/>
              </a:solidFill>
            </a:endParaRPr>
          </a:p>
        </p:txBody>
      </p:sp>
      <p:sp>
        <p:nvSpPr>
          <p:cNvPr id="6" name="TextBox 5"/>
          <p:cNvSpPr txBox="1"/>
          <p:nvPr/>
        </p:nvSpPr>
        <p:spPr>
          <a:xfrm>
            <a:off x="983432" y="1550879"/>
            <a:ext cx="10585176" cy="4278094"/>
          </a:xfrm>
          <a:prstGeom prst="rect">
            <a:avLst/>
          </a:prstGeom>
          <a:noFill/>
        </p:spPr>
        <p:txBody>
          <a:bodyPr wrap="square" rtlCol="0">
            <a:spAutoFit/>
          </a:bodyPr>
          <a:lstStyle/>
          <a:p>
            <a:r>
              <a:rPr lang="en-GB" sz="3600" b="1" dirty="0" smtClean="0"/>
              <a:t>Please ensure you have: </a:t>
            </a:r>
          </a:p>
          <a:p>
            <a:endParaRPr lang="en-GB" sz="1050" b="1" dirty="0" smtClean="0"/>
          </a:p>
          <a:p>
            <a:pPr marL="514350" indent="-514350">
              <a:buAutoNum type="arabicParenBoth"/>
            </a:pPr>
            <a:r>
              <a:rPr lang="en-GB" sz="3200" dirty="0" smtClean="0"/>
              <a:t>Marked the previous versions in your ISF as superseded, including the GDPR supplementary sheet which is now redundant (see slides 23-25 for the full list to tick off)</a:t>
            </a:r>
          </a:p>
          <a:p>
            <a:pPr marL="514350" indent="-514350">
              <a:buAutoNum type="arabicParenBoth"/>
            </a:pPr>
            <a:r>
              <a:rPr lang="en-GB" sz="3200" dirty="0" smtClean="0"/>
              <a:t>Destroyed or transferred to superseded folders any other paper or electronic copies held and </a:t>
            </a:r>
          </a:p>
          <a:p>
            <a:pPr marL="514350" indent="-514350">
              <a:buAutoNum type="arabicParenBoth"/>
            </a:pPr>
            <a:r>
              <a:rPr lang="en-GB" sz="3200" dirty="0" smtClean="0"/>
              <a:t>Introduced copies of these documents to your site files and working practice as of the change date </a:t>
            </a:r>
            <a:r>
              <a:rPr lang="en-GB" sz="3200" dirty="0" smtClean="0"/>
              <a:t>(2</a:t>
            </a:r>
            <a:r>
              <a:rPr lang="en-GB" sz="3200" baseline="30000" dirty="0" smtClean="0"/>
              <a:t>nd</a:t>
            </a:r>
            <a:r>
              <a:rPr lang="en-GB" sz="3200" dirty="0" smtClean="0"/>
              <a:t> of Sep 2019)</a:t>
            </a:r>
            <a:endParaRPr lang="en-GB" sz="32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solidFill>
                  <a:srgbClr val="FF33CC"/>
                </a:solidFill>
              </a:rPr>
              <a:t>Patient information leaflet (PIL/PIS) – </a:t>
            </a:r>
            <a:r>
              <a:rPr lang="en-GB" sz="3600" b="1" dirty="0">
                <a:solidFill>
                  <a:srgbClr val="FF33CC"/>
                </a:solidFill>
              </a:rPr>
              <a:t>the changes (</a:t>
            </a:r>
            <a:r>
              <a:rPr lang="en-GB" sz="3600" b="1" dirty="0" smtClean="0">
                <a:solidFill>
                  <a:srgbClr val="FF33CC"/>
                </a:solidFill>
              </a:rPr>
              <a:t>1/5)</a:t>
            </a:r>
            <a:endParaRPr lang="en-GB" dirty="0">
              <a:solidFill>
                <a:srgbClr val="FF33CC"/>
              </a:solidFill>
            </a:endParaRPr>
          </a:p>
        </p:txBody>
      </p:sp>
      <p:sp>
        <p:nvSpPr>
          <p:cNvPr id="3" name="Content Placeholder 2"/>
          <p:cNvSpPr>
            <a:spLocks noGrp="1"/>
          </p:cNvSpPr>
          <p:nvPr>
            <p:ph idx="1"/>
          </p:nvPr>
        </p:nvSpPr>
        <p:spPr/>
        <p:txBody>
          <a:bodyPr/>
          <a:lstStyle/>
          <a:p>
            <a:pPr marL="457200" indent="-457200">
              <a:buAutoNum type="arabicParenR"/>
            </a:pPr>
            <a:r>
              <a:rPr lang="en-GB" b="1" dirty="0" smtClean="0">
                <a:solidFill>
                  <a:srgbClr val="C072C0"/>
                </a:solidFill>
              </a:rPr>
              <a:t>Updated study purpose statement </a:t>
            </a:r>
            <a:r>
              <a:rPr lang="en-GB" dirty="0" smtClean="0"/>
              <a:t>– to better reflect what we’re trying to achieve with BSTOP</a:t>
            </a:r>
          </a:p>
          <a:p>
            <a:pPr marL="0" indent="0">
              <a:buNone/>
            </a:pP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16</a:t>
            </a:fld>
            <a:endParaRPr lang="en-US"/>
          </a:p>
        </p:txBody>
      </p:sp>
      <p:pic>
        <p:nvPicPr>
          <p:cNvPr id="5" name="Picture 4"/>
          <p:cNvPicPr>
            <a:picLocks noChangeAspect="1"/>
          </p:cNvPicPr>
          <p:nvPr/>
        </p:nvPicPr>
        <p:blipFill>
          <a:blip r:embed="rId2"/>
          <a:stretch>
            <a:fillRect/>
          </a:stretch>
        </p:blipFill>
        <p:spPr>
          <a:xfrm>
            <a:off x="2567608" y="2708920"/>
            <a:ext cx="6229350" cy="3019425"/>
          </a:xfrm>
          <a:prstGeom prst="rect">
            <a:avLst/>
          </a:prstGeom>
        </p:spPr>
      </p:pic>
      <p:sp>
        <p:nvSpPr>
          <p:cNvPr id="6" name="TextBox 5"/>
          <p:cNvSpPr txBox="1"/>
          <p:nvPr/>
        </p:nvSpPr>
        <p:spPr>
          <a:xfrm>
            <a:off x="372534" y="3220449"/>
            <a:ext cx="2016224" cy="646331"/>
          </a:xfrm>
          <a:prstGeom prst="rect">
            <a:avLst/>
          </a:prstGeom>
          <a:noFill/>
          <a:ln>
            <a:solidFill>
              <a:srgbClr val="0070C0"/>
            </a:solidFill>
          </a:ln>
        </p:spPr>
        <p:txBody>
          <a:bodyPr wrap="square" rtlCol="0">
            <a:spAutoFit/>
          </a:bodyPr>
          <a:lstStyle/>
          <a:p>
            <a:r>
              <a:rPr lang="en-GB" dirty="0" smtClean="0"/>
              <a:t>Getting it right sooner</a:t>
            </a:r>
            <a:endParaRPr lang="en-GB" dirty="0"/>
          </a:p>
        </p:txBody>
      </p:sp>
      <p:sp>
        <p:nvSpPr>
          <p:cNvPr id="7" name="Right Arrow 6"/>
          <p:cNvSpPr/>
          <p:nvPr/>
        </p:nvSpPr>
        <p:spPr>
          <a:xfrm>
            <a:off x="1379476" y="3506385"/>
            <a:ext cx="115212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9230642" y="2426818"/>
            <a:ext cx="2016224" cy="1754326"/>
          </a:xfrm>
          <a:prstGeom prst="rect">
            <a:avLst/>
          </a:prstGeom>
          <a:noFill/>
          <a:ln>
            <a:solidFill>
              <a:srgbClr val="0070C0"/>
            </a:solidFill>
          </a:ln>
        </p:spPr>
        <p:txBody>
          <a:bodyPr wrap="square" rtlCol="0">
            <a:spAutoFit/>
          </a:bodyPr>
          <a:lstStyle/>
          <a:p>
            <a:r>
              <a:rPr lang="en-GB" dirty="0" smtClean="0"/>
              <a:t>Better explaining the role of genetic and pharmacokinetic markers, and why we might take skin</a:t>
            </a:r>
            <a:endParaRPr lang="en-GB" dirty="0"/>
          </a:p>
        </p:txBody>
      </p:sp>
      <p:sp>
        <p:nvSpPr>
          <p:cNvPr id="9" name="Right Arrow 8"/>
          <p:cNvSpPr/>
          <p:nvPr/>
        </p:nvSpPr>
        <p:spPr>
          <a:xfrm rot="10800000">
            <a:off x="8796958" y="3999792"/>
            <a:ext cx="1152128"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514093" y="4894485"/>
            <a:ext cx="2016224" cy="1200329"/>
          </a:xfrm>
          <a:prstGeom prst="rect">
            <a:avLst/>
          </a:prstGeom>
          <a:noFill/>
          <a:ln>
            <a:solidFill>
              <a:srgbClr val="0070C0"/>
            </a:solidFill>
          </a:ln>
        </p:spPr>
        <p:txBody>
          <a:bodyPr wrap="square" rtlCol="0">
            <a:spAutoFit/>
          </a:bodyPr>
          <a:lstStyle/>
          <a:p>
            <a:r>
              <a:rPr lang="en-GB" dirty="0" smtClean="0"/>
              <a:t>Noting our future plans for the data we collect for the bioresource</a:t>
            </a:r>
            <a:endParaRPr lang="en-GB" dirty="0"/>
          </a:p>
        </p:txBody>
      </p:sp>
      <p:sp>
        <p:nvSpPr>
          <p:cNvPr id="12" name="Bent-Up Arrow 11"/>
          <p:cNvSpPr/>
          <p:nvPr/>
        </p:nvSpPr>
        <p:spPr>
          <a:xfrm>
            <a:off x="1944818" y="5589240"/>
            <a:ext cx="1846925" cy="767112"/>
          </a:xfrm>
          <a:prstGeom prst="bentUpArrow">
            <a:avLst>
              <a:gd name="adj1" fmla="val 25000"/>
              <a:gd name="adj2" fmla="val 29016"/>
              <a:gd name="adj3" fmla="val 330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9560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FF33CC"/>
                </a:solidFill>
              </a:rPr>
              <a:t>Patient information leaflet (PIL/PIS) – the changes </a:t>
            </a:r>
            <a:r>
              <a:rPr lang="en-GB" sz="3200" b="1" dirty="0" smtClean="0">
                <a:solidFill>
                  <a:srgbClr val="FF33CC"/>
                </a:solidFill>
              </a:rPr>
              <a:t>(2/5)</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2400" b="1" dirty="0" smtClean="0">
                <a:solidFill>
                  <a:srgbClr val="C072C0"/>
                </a:solidFill>
              </a:rPr>
              <a:t>2) Clarification of single sample vs. follow-up</a:t>
            </a:r>
          </a:p>
          <a:p>
            <a:pPr marL="0" indent="0">
              <a:buNone/>
            </a:pPr>
            <a:endParaRPr lang="en-GB" sz="2400" dirty="0"/>
          </a:p>
          <a:p>
            <a:pPr marL="0" indent="0">
              <a:buNone/>
            </a:pPr>
            <a:r>
              <a:rPr lang="en-GB" sz="2400" i="1" dirty="0" smtClean="0"/>
              <a:t>“For </a:t>
            </a:r>
            <a:r>
              <a:rPr lang="en-GB" sz="2400" i="1" dirty="0"/>
              <a:t>most participants, if you have been invited to provide samples over time we will aim to collect follow up data and blood samples from you at your regular clinical visits., We will do so every 6 months for 5 years after your initial “baseline” study visit, or for as long as you are involved in the study with which we collaborate, ‘BADBIR’, whichever is </a:t>
            </a:r>
            <a:r>
              <a:rPr lang="en-GB" sz="2400" i="1" dirty="0" smtClean="0"/>
              <a:t>longer”</a:t>
            </a:r>
          </a:p>
          <a:p>
            <a:pPr marL="0" indent="0">
              <a:buNone/>
            </a:pPr>
            <a:endParaRPr lang="en-GB" sz="1050" i="1" dirty="0"/>
          </a:p>
          <a:p>
            <a:pPr marL="0" indent="0">
              <a:buNone/>
            </a:pPr>
            <a:r>
              <a:rPr lang="en-GB" sz="2400" i="1" dirty="0" smtClean="0"/>
              <a:t>“If </a:t>
            </a:r>
            <a:r>
              <a:rPr lang="en-GB" sz="2400" i="1" dirty="0"/>
              <a:t>you have been invited to participate in a one-off visit, you will likely not be required to return to clinic for a follow up at all. However, there is a small chance we may require a second sample at a later date, if there is any problem with your original sample. You will be asked again if that happens, and you will have another chance to say yes or no</a:t>
            </a:r>
            <a:r>
              <a:rPr lang="en-GB" sz="2400" i="1" dirty="0" smtClean="0"/>
              <a:t>.”</a:t>
            </a:r>
            <a:endParaRPr lang="en-GB" sz="2400" i="1" dirty="0"/>
          </a:p>
          <a:p>
            <a:pPr marL="0" indent="0">
              <a:buNone/>
            </a:pPr>
            <a:endParaRPr lang="en-GB" i="1" dirty="0"/>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17</a:t>
            </a:fld>
            <a:endParaRPr lang="en-US"/>
          </a:p>
        </p:txBody>
      </p:sp>
    </p:spTree>
    <p:extLst>
      <p:ext uri="{BB962C8B-B14F-4D97-AF65-F5344CB8AC3E}">
        <p14:creationId xmlns:p14="http://schemas.microsoft.com/office/powerpoint/2010/main" val="10668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FF33CC"/>
                </a:solidFill>
              </a:rPr>
              <a:t>Patient information leaflet (PIL/PIS) – the changes </a:t>
            </a:r>
            <a:r>
              <a:rPr lang="en-GB" sz="3200" b="1" dirty="0" smtClean="0">
                <a:solidFill>
                  <a:srgbClr val="FF33CC"/>
                </a:solidFill>
              </a:rPr>
              <a:t>(3/5)</a:t>
            </a:r>
            <a:endParaRPr lang="en-GB" dirty="0"/>
          </a:p>
        </p:txBody>
      </p:sp>
      <p:sp>
        <p:nvSpPr>
          <p:cNvPr id="3" name="Content Placeholder 2"/>
          <p:cNvSpPr>
            <a:spLocks noGrp="1"/>
          </p:cNvSpPr>
          <p:nvPr>
            <p:ph idx="1"/>
          </p:nvPr>
        </p:nvSpPr>
        <p:spPr/>
        <p:txBody>
          <a:bodyPr>
            <a:normAutofit/>
          </a:bodyPr>
          <a:lstStyle/>
          <a:p>
            <a:pPr marL="0" indent="0">
              <a:buNone/>
            </a:pPr>
            <a:r>
              <a:rPr lang="en-GB" sz="2400" b="1" dirty="0">
                <a:solidFill>
                  <a:srgbClr val="7030A0"/>
                </a:solidFill>
              </a:rPr>
              <a:t>3</a:t>
            </a:r>
            <a:r>
              <a:rPr lang="en-GB" sz="2400" b="1" dirty="0" smtClean="0">
                <a:solidFill>
                  <a:srgbClr val="7030A0"/>
                </a:solidFill>
              </a:rPr>
              <a:t>) Samples required </a:t>
            </a:r>
            <a:r>
              <a:rPr lang="en-GB" sz="2400" dirty="0" smtClean="0"/>
              <a:t>now updated to include other optional sampling, only if the patient is selected and invited, and agrees</a:t>
            </a:r>
          </a:p>
          <a:p>
            <a:pPr marL="0" indent="0">
              <a:buNone/>
            </a:pPr>
            <a:endParaRPr lang="en-GB" sz="1400" b="1" dirty="0"/>
          </a:p>
          <a:p>
            <a:pPr marL="0" indent="0">
              <a:buNone/>
            </a:pPr>
            <a:r>
              <a:rPr lang="en-GB" sz="2400" b="1" dirty="0" smtClean="0">
                <a:solidFill>
                  <a:srgbClr val="7030A0"/>
                </a:solidFill>
              </a:rPr>
              <a:t>4) Data storage and sharing with collaborators </a:t>
            </a:r>
            <a:r>
              <a:rPr lang="en-GB" sz="2400" dirty="0" smtClean="0"/>
              <a:t>including the previously mentioned information about collaborations and use of CAPTURE</a:t>
            </a:r>
          </a:p>
          <a:p>
            <a:pPr marL="0" indent="0">
              <a:buNone/>
            </a:pPr>
            <a:endParaRPr lang="en-GB" sz="1400" b="1" dirty="0"/>
          </a:p>
          <a:p>
            <a:pPr marL="0" indent="0">
              <a:buNone/>
            </a:pPr>
            <a:r>
              <a:rPr lang="en-GB" sz="2400" b="1" dirty="0" smtClean="0">
                <a:solidFill>
                  <a:srgbClr val="7030A0"/>
                </a:solidFill>
              </a:rPr>
              <a:t>5) Genetic data </a:t>
            </a:r>
            <a:r>
              <a:rPr lang="en-GB" sz="2400" dirty="0" smtClean="0"/>
              <a:t>only to be used to look at genes relevant to our research, and not to look at personal risk of developing other diseases. May also include skin DNA for those who donate skin</a:t>
            </a:r>
            <a:endParaRPr lang="en-GB" sz="2400" b="1" dirty="0" smtClean="0"/>
          </a:p>
          <a:p>
            <a:pPr marL="0" indent="0">
              <a:buNone/>
            </a:pPr>
            <a:endParaRPr lang="en-GB" sz="1050" i="1" dirty="0" smtClean="0"/>
          </a:p>
          <a:p>
            <a:pPr marL="0" indent="0">
              <a:buNone/>
            </a:pPr>
            <a:r>
              <a:rPr lang="en-GB" sz="2400" b="1" dirty="0" smtClean="0">
                <a:solidFill>
                  <a:srgbClr val="7030A0"/>
                </a:solidFill>
              </a:rPr>
              <a:t>6) Updated contact information </a:t>
            </a:r>
          </a:p>
          <a:p>
            <a:pPr marL="0" indent="0">
              <a:buNone/>
            </a:pPr>
            <a:endParaRPr lang="en-GB" b="1" dirty="0">
              <a:solidFill>
                <a:srgbClr val="7030A0"/>
              </a:solidFill>
            </a:endParaRPr>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18</a:t>
            </a:fld>
            <a:endParaRPr lang="en-US"/>
          </a:p>
        </p:txBody>
      </p:sp>
    </p:spTree>
    <p:extLst>
      <p:ext uri="{BB962C8B-B14F-4D97-AF65-F5344CB8AC3E}">
        <p14:creationId xmlns:p14="http://schemas.microsoft.com/office/powerpoint/2010/main" val="1471816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FF33CC"/>
                </a:solidFill>
              </a:rPr>
              <a:t>Patient information leaflet (PIL/PIS) – the changes </a:t>
            </a:r>
            <a:r>
              <a:rPr lang="en-GB" sz="3200" b="1" dirty="0" smtClean="0">
                <a:solidFill>
                  <a:srgbClr val="FF33CC"/>
                </a:solidFill>
              </a:rPr>
              <a:t>(4/5)</a:t>
            </a:r>
            <a:endParaRPr lang="en-GB" dirty="0"/>
          </a:p>
        </p:txBody>
      </p:sp>
      <p:sp>
        <p:nvSpPr>
          <p:cNvPr id="3" name="Content Placeholder 2"/>
          <p:cNvSpPr>
            <a:spLocks noGrp="1"/>
          </p:cNvSpPr>
          <p:nvPr>
            <p:ph idx="1"/>
          </p:nvPr>
        </p:nvSpPr>
        <p:spPr/>
        <p:txBody>
          <a:bodyPr>
            <a:normAutofit/>
          </a:bodyPr>
          <a:lstStyle/>
          <a:p>
            <a:pPr marL="0" indent="0">
              <a:buNone/>
            </a:pPr>
            <a:r>
              <a:rPr lang="en-GB" sz="2400" b="1" dirty="0" smtClean="0">
                <a:solidFill>
                  <a:srgbClr val="7030A0"/>
                </a:solidFill>
              </a:rPr>
              <a:t>7) Updated withdrawal process</a:t>
            </a:r>
          </a:p>
          <a:p>
            <a:pPr marL="0" indent="0">
              <a:buNone/>
            </a:pPr>
            <a:endParaRPr lang="en-GB" sz="500" b="1" dirty="0" smtClean="0"/>
          </a:p>
          <a:p>
            <a:pPr marL="0" indent="0">
              <a:buNone/>
            </a:pPr>
            <a:r>
              <a:rPr lang="en-GB" sz="2400" b="1" dirty="0" smtClean="0"/>
              <a:t>Before – </a:t>
            </a:r>
            <a:r>
              <a:rPr lang="en-GB" sz="2400" b="1" u="sng" dirty="0" smtClean="0"/>
              <a:t>will still apply to patients consented to 4.1 or earlier</a:t>
            </a:r>
            <a:r>
              <a:rPr lang="en-GB" sz="2400" b="1" dirty="0" smtClean="0"/>
              <a:t>:</a:t>
            </a:r>
          </a:p>
          <a:p>
            <a:pPr>
              <a:buFontTx/>
              <a:buChar char="-"/>
            </a:pPr>
            <a:r>
              <a:rPr lang="en-GB" sz="2400" dirty="0" smtClean="0"/>
              <a:t>Patients could withdraw completely at any time</a:t>
            </a:r>
          </a:p>
          <a:p>
            <a:pPr>
              <a:buFontTx/>
              <a:buChar char="-"/>
            </a:pPr>
            <a:r>
              <a:rPr lang="en-GB" sz="2400" b="1" dirty="0" smtClean="0"/>
              <a:t>IMPORTANT NOTE </a:t>
            </a:r>
            <a:r>
              <a:rPr lang="en-GB" sz="2400" dirty="0" smtClean="0"/>
              <a:t>- if they consented to 4.1 or earlier, they should still be given this option (and v1 used) as it relates to the PIS shown and consent they signed at the time </a:t>
            </a:r>
          </a:p>
          <a:p>
            <a:pPr>
              <a:buFontTx/>
              <a:buChar char="-"/>
            </a:pPr>
            <a:r>
              <a:rPr lang="en-GB" sz="2400" dirty="0" smtClean="0"/>
              <a:t>The wording of the first question could be confusing, with some patients answering ‘no’ as in – no, I don’t want to give samples any more</a:t>
            </a:r>
          </a:p>
          <a:p>
            <a:pPr marL="0" indent="0">
              <a:buNone/>
            </a:pPr>
            <a:endParaRPr lang="en-GB" sz="2400" dirty="0" smtClean="0"/>
          </a:p>
          <a:p>
            <a:pPr marL="0" indent="0">
              <a:buNone/>
            </a:pPr>
            <a:endParaRPr lang="en-GB" sz="2400" dirty="0" smtClean="0"/>
          </a:p>
          <a:p>
            <a:pPr marL="0" indent="0">
              <a:buNone/>
            </a:pPr>
            <a:endParaRPr lang="en-GB" sz="2400" dirty="0" smtClean="0"/>
          </a:p>
          <a:p>
            <a:pPr marL="0" indent="0">
              <a:buNone/>
            </a:pPr>
            <a:endParaRPr lang="en-GB" b="1" dirty="0">
              <a:solidFill>
                <a:srgbClr val="7030A0"/>
              </a:solidFill>
            </a:endParaRPr>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19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28216812"/>
              </p:ext>
            </p:extLst>
          </p:nvPr>
        </p:nvGraphicFramePr>
        <p:xfrm>
          <a:off x="2927648" y="5301208"/>
          <a:ext cx="6031230" cy="591185"/>
        </p:xfrm>
        <a:graphic>
          <a:graphicData uri="http://schemas.openxmlformats.org/drawingml/2006/table">
            <a:tbl>
              <a:tblPr firstRow="1" firstCol="1" lastRow="1" lastCol="1" bandRow="1" bandCol="1">
                <a:tableStyleId>{5C22544A-7EE6-4342-B048-85BDC9FD1C3A}</a:tableStyleId>
              </a:tblPr>
              <a:tblGrid>
                <a:gridCol w="4321175"/>
                <a:gridCol w="899795"/>
                <a:gridCol w="810260"/>
              </a:tblGrid>
              <a:tr h="591185">
                <a:tc>
                  <a:txBody>
                    <a:bodyPr/>
                    <a:lstStyle/>
                    <a:p>
                      <a:pPr>
                        <a:spcAft>
                          <a:spcPts val="0"/>
                        </a:spcAft>
                      </a:pPr>
                      <a:r>
                        <a:rPr lang="en-GB" sz="1100" dirty="0">
                          <a:effectLst/>
                        </a:rPr>
                        <a:t>I no longer want to provide any further blood samples for BSTOP</a:t>
                      </a:r>
                      <a:endParaRPr lang="en-GB"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GB" sz="1100" dirty="0">
                          <a:effectLst/>
                        </a:rPr>
                        <a:t> </a:t>
                      </a:r>
                      <a:endParaRPr lang="en-GB" sz="1200" dirty="0">
                        <a:effectLst/>
                      </a:endParaRPr>
                    </a:p>
                    <a:p>
                      <a:pPr algn="ctr">
                        <a:spcAft>
                          <a:spcPts val="0"/>
                        </a:spcAft>
                      </a:pPr>
                      <a:r>
                        <a:rPr lang="en-GB" sz="1100" dirty="0">
                          <a:effectLst/>
                        </a:rPr>
                        <a:t>Yes/No</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100" dirty="0">
                          <a:effectLst/>
                        </a:rPr>
                        <a:t> </a:t>
                      </a:r>
                      <a:endParaRPr lang="en-GB" sz="1200" dirty="0">
                        <a:effectLst/>
                      </a:endParaRPr>
                    </a:p>
                    <a:p>
                      <a:pPr algn="ctr">
                        <a:spcAft>
                          <a:spcPts val="0"/>
                        </a:spcAft>
                      </a:pP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81150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schemeClr val="accent5"/>
                </a:solidFill>
              </a:rPr>
              <a:t>What </a:t>
            </a:r>
            <a:r>
              <a:rPr lang="en-GB" sz="3600" b="1" dirty="0" smtClean="0">
                <a:solidFill>
                  <a:schemeClr val="accent5"/>
                </a:solidFill>
              </a:rPr>
              <a:t>will these slides cover?</a:t>
            </a:r>
            <a:endParaRPr lang="en-GB" dirty="0"/>
          </a:p>
        </p:txBody>
      </p:sp>
      <p:sp>
        <p:nvSpPr>
          <p:cNvPr id="3" name="Content Placeholder 2"/>
          <p:cNvSpPr>
            <a:spLocks noGrp="1"/>
          </p:cNvSpPr>
          <p:nvPr>
            <p:ph idx="1"/>
          </p:nvPr>
        </p:nvSpPr>
        <p:spPr/>
        <p:txBody>
          <a:bodyPr/>
          <a:lstStyle/>
          <a:p>
            <a:pPr marL="0" indent="0">
              <a:buNone/>
            </a:pPr>
            <a:r>
              <a:rPr lang="en-GB" sz="2800" b="1" dirty="0" smtClean="0">
                <a:solidFill>
                  <a:srgbClr val="00B0F0"/>
                </a:solidFill>
              </a:rPr>
              <a:t>Substantial amendment 5 – SA05 for short – </a:t>
            </a:r>
            <a:r>
              <a:rPr lang="en-GB" sz="2800" dirty="0" smtClean="0"/>
              <a:t>is our biggest amendment yet! It won’t change really how things work for BSTOP in practice at sites, but there is still lots to share</a:t>
            </a:r>
          </a:p>
          <a:p>
            <a:endParaRPr lang="en-GB" sz="2800" dirty="0"/>
          </a:p>
          <a:p>
            <a:pPr marL="0" indent="0">
              <a:buNone/>
            </a:pPr>
            <a:r>
              <a:rPr lang="en-GB" sz="2800" b="1" dirty="0" smtClean="0">
                <a:solidFill>
                  <a:srgbClr val="00B0F0"/>
                </a:solidFill>
              </a:rPr>
              <a:t>These slides will cover:</a:t>
            </a:r>
            <a:endParaRPr lang="en-GB" sz="2400" dirty="0" smtClean="0"/>
          </a:p>
          <a:p>
            <a:pPr lvl="1"/>
            <a:r>
              <a:rPr lang="en-GB" sz="2400" dirty="0" smtClean="0"/>
              <a:t>Protocol changes and what they mean for you</a:t>
            </a:r>
          </a:p>
          <a:p>
            <a:pPr lvl="1"/>
            <a:r>
              <a:rPr lang="en-GB" sz="2400" dirty="0" smtClean="0"/>
              <a:t>Documents which will change </a:t>
            </a:r>
            <a:r>
              <a:rPr lang="en-GB" sz="2400" dirty="0" smtClean="0"/>
              <a:t>as of 2</a:t>
            </a:r>
            <a:r>
              <a:rPr lang="en-GB" sz="2400" baseline="30000" dirty="0" smtClean="0"/>
              <a:t>nd</a:t>
            </a:r>
            <a:r>
              <a:rPr lang="en-GB" sz="2400" dirty="0" smtClean="0"/>
              <a:t> of Sept 2019 </a:t>
            </a:r>
          </a:p>
          <a:p>
            <a:pPr lvl="1"/>
            <a:r>
              <a:rPr lang="en-GB" sz="2400" dirty="0" smtClean="0"/>
              <a:t>Documents </a:t>
            </a:r>
            <a:r>
              <a:rPr lang="en-GB" sz="2400" dirty="0" smtClean="0"/>
              <a:t>which have been introduced to support the changes</a:t>
            </a:r>
          </a:p>
          <a:p>
            <a:pPr lvl="1"/>
            <a:endParaRPr lang="en-GB" dirty="0" smtClean="0"/>
          </a:p>
          <a:p>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2</a:t>
            </a:fld>
            <a:endParaRPr lang="en-US"/>
          </a:p>
        </p:txBody>
      </p:sp>
    </p:spTree>
    <p:extLst>
      <p:ext uri="{BB962C8B-B14F-4D97-AF65-F5344CB8AC3E}">
        <p14:creationId xmlns:p14="http://schemas.microsoft.com/office/powerpoint/2010/main" val="2708799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FF33CC"/>
                </a:solidFill>
              </a:rPr>
              <a:t>Patient information leaflet (PIL/PIS) – the changes </a:t>
            </a:r>
            <a:r>
              <a:rPr lang="en-GB" sz="3200" b="1" dirty="0" smtClean="0">
                <a:solidFill>
                  <a:srgbClr val="FF33CC"/>
                </a:solidFill>
              </a:rPr>
              <a:t>(5/5)</a:t>
            </a:r>
            <a:endParaRPr lang="en-GB" dirty="0"/>
          </a:p>
        </p:txBody>
      </p:sp>
      <p:sp>
        <p:nvSpPr>
          <p:cNvPr id="3" name="Content Placeholder 2"/>
          <p:cNvSpPr>
            <a:spLocks noGrp="1"/>
          </p:cNvSpPr>
          <p:nvPr>
            <p:ph idx="1"/>
          </p:nvPr>
        </p:nvSpPr>
        <p:spPr/>
        <p:txBody>
          <a:bodyPr>
            <a:normAutofit/>
          </a:bodyPr>
          <a:lstStyle/>
          <a:p>
            <a:pPr marL="0" indent="0">
              <a:buNone/>
            </a:pPr>
            <a:r>
              <a:rPr lang="en-GB" sz="2400" b="1" dirty="0" smtClean="0">
                <a:solidFill>
                  <a:srgbClr val="7030A0"/>
                </a:solidFill>
              </a:rPr>
              <a:t>7) Updated withdrawal process </a:t>
            </a:r>
            <a:r>
              <a:rPr lang="en-GB" sz="2400" b="1" i="1" dirty="0" smtClean="0">
                <a:solidFill>
                  <a:srgbClr val="7030A0"/>
                </a:solidFill>
              </a:rPr>
              <a:t>continued</a:t>
            </a:r>
            <a:endParaRPr lang="en-GB" sz="2400" b="1" dirty="0" smtClean="0">
              <a:solidFill>
                <a:srgbClr val="7030A0"/>
              </a:solidFill>
            </a:endParaRPr>
          </a:p>
          <a:p>
            <a:pPr marL="0" indent="0">
              <a:buNone/>
            </a:pPr>
            <a:endParaRPr lang="en-GB" sz="800" b="1" dirty="0" smtClean="0"/>
          </a:p>
          <a:p>
            <a:pPr marL="0" indent="0">
              <a:buNone/>
            </a:pPr>
            <a:r>
              <a:rPr lang="en-GB" sz="2400" b="1" dirty="0" smtClean="0"/>
              <a:t>After – for patients consented to v5.1 or later:</a:t>
            </a:r>
            <a:endParaRPr lang="en-GB" sz="2400" dirty="0"/>
          </a:p>
          <a:p>
            <a:pPr marL="0" indent="0">
              <a:buNone/>
            </a:pPr>
            <a:r>
              <a:rPr lang="en-GB" sz="2400" dirty="0" smtClean="0"/>
              <a:t>Question 1 reworded:</a:t>
            </a:r>
          </a:p>
          <a:p>
            <a:pPr marL="0" indent="0">
              <a:buNone/>
            </a:pPr>
            <a:endParaRPr lang="en-GB" sz="2400" dirty="0"/>
          </a:p>
          <a:p>
            <a:pPr marL="0" indent="0">
              <a:buNone/>
            </a:pPr>
            <a:endParaRPr lang="en-GB" sz="2400" dirty="0" smtClean="0"/>
          </a:p>
          <a:p>
            <a:pPr marL="0" indent="0">
              <a:buNone/>
            </a:pPr>
            <a:endParaRPr lang="en-GB" sz="2400" dirty="0" smtClean="0"/>
          </a:p>
          <a:p>
            <a:pPr marL="0" indent="0">
              <a:buNone/>
            </a:pPr>
            <a:r>
              <a:rPr lang="en-GB" sz="2400" dirty="0" smtClean="0"/>
              <a:t>+ Specifies if patient is not on, or is no longer on BADBIR </a:t>
            </a:r>
          </a:p>
          <a:p>
            <a:pPr marL="0" indent="0">
              <a:buNone/>
            </a:pPr>
            <a:r>
              <a:rPr lang="en-GB" sz="2400" dirty="0" smtClean="0"/>
              <a:t>+ Question about complete withdrawal now removed, so samples and data collected before the patient withdraws will be retained</a:t>
            </a:r>
          </a:p>
          <a:p>
            <a:pPr marL="0" indent="0">
              <a:buNone/>
            </a:pPr>
            <a:endParaRPr lang="en-GB" sz="2400" dirty="0" smtClean="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20</a:t>
            </a:fld>
            <a:endParaRPr lang="en-US"/>
          </a:p>
        </p:txBody>
      </p:sp>
      <p:graphicFrame>
        <p:nvGraphicFramePr>
          <p:cNvPr id="6" name="Table 5"/>
          <p:cNvGraphicFramePr>
            <a:graphicFrameLocks noGrp="1"/>
          </p:cNvGraphicFramePr>
          <p:nvPr/>
        </p:nvGraphicFramePr>
        <p:xfrm>
          <a:off x="3080385" y="3705701"/>
          <a:ext cx="6031230" cy="591185"/>
        </p:xfrm>
        <a:graphic>
          <a:graphicData uri="http://schemas.openxmlformats.org/drawingml/2006/table">
            <a:tbl>
              <a:tblPr firstRow="1" firstCol="1" lastRow="1" lastCol="1" bandRow="1" bandCol="1">
                <a:tableStyleId>{5C22544A-7EE6-4342-B048-85BDC9FD1C3A}</a:tableStyleId>
              </a:tblPr>
              <a:tblGrid>
                <a:gridCol w="4285615"/>
                <a:gridCol w="938530"/>
                <a:gridCol w="807085"/>
              </a:tblGrid>
              <a:tr h="591185">
                <a:tc>
                  <a:txBody>
                    <a:bodyPr/>
                    <a:lstStyle/>
                    <a:p>
                      <a:pPr>
                        <a:spcAft>
                          <a:spcPts val="0"/>
                        </a:spcAft>
                      </a:pPr>
                      <a:r>
                        <a:rPr lang="en-GB" sz="1100">
                          <a:effectLst/>
                        </a:rPr>
                        <a:t>I no longer want to provide any further samples for BSTOP</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GB" sz="1100" dirty="0">
                          <a:effectLst/>
                        </a:rPr>
                        <a:t> </a:t>
                      </a:r>
                      <a:endParaRPr lang="en-GB" sz="1200" dirty="0">
                        <a:effectLst/>
                      </a:endParaRPr>
                    </a:p>
                    <a:p>
                      <a:pPr algn="ctr">
                        <a:spcAft>
                          <a:spcPts val="0"/>
                        </a:spcAft>
                      </a:pPr>
                      <a:r>
                        <a:rPr lang="en-GB" sz="1100" dirty="0">
                          <a:effectLst/>
                        </a:rPr>
                        <a:t>True / False </a:t>
                      </a:r>
                      <a:endParaRPr lang="en-GB"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GB" sz="1100" dirty="0">
                          <a:effectLst/>
                        </a:rPr>
                        <a:t> </a:t>
                      </a:r>
                      <a:endParaRPr lang="en-GB" sz="1200" dirty="0">
                        <a:effectLst/>
                      </a:endParaRPr>
                    </a:p>
                    <a:p>
                      <a:pPr algn="ctr">
                        <a:spcAft>
                          <a:spcPts val="0"/>
                        </a:spcAft>
                      </a:pPr>
                      <a:r>
                        <a:rPr lang="en-GB" sz="1100" dirty="0">
                          <a:effectLst/>
                        </a:rPr>
                        <a:t> </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184924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FF33CC"/>
                </a:solidFill>
              </a:rPr>
              <a:t>Patient </a:t>
            </a:r>
            <a:r>
              <a:rPr lang="en-GB" sz="3200" b="1" dirty="0" smtClean="0">
                <a:solidFill>
                  <a:srgbClr val="FF33CC"/>
                </a:solidFill>
              </a:rPr>
              <a:t>consent form – </a:t>
            </a:r>
            <a:r>
              <a:rPr lang="en-GB" sz="3200" b="1" dirty="0">
                <a:solidFill>
                  <a:srgbClr val="FF33CC"/>
                </a:solidFill>
              </a:rPr>
              <a:t>the changes </a:t>
            </a:r>
            <a:r>
              <a:rPr lang="en-GB" sz="3200" b="1" dirty="0" smtClean="0">
                <a:solidFill>
                  <a:srgbClr val="FF33CC"/>
                </a:solidFill>
              </a:rPr>
              <a:t>(1/2)</a:t>
            </a:r>
            <a:endParaRPr lang="en-GB" dirty="0"/>
          </a:p>
        </p:txBody>
      </p:sp>
      <p:sp>
        <p:nvSpPr>
          <p:cNvPr id="3" name="Content Placeholder 2"/>
          <p:cNvSpPr>
            <a:spLocks noGrp="1"/>
          </p:cNvSpPr>
          <p:nvPr>
            <p:ph idx="1"/>
          </p:nvPr>
        </p:nvSpPr>
        <p:spPr/>
        <p:txBody>
          <a:bodyPr>
            <a:normAutofit/>
          </a:bodyPr>
          <a:lstStyle/>
          <a:p>
            <a:pPr marL="457200" indent="-457200">
              <a:buAutoNum type="arabicParenR"/>
            </a:pPr>
            <a:r>
              <a:rPr lang="en-GB" sz="2800" b="1" dirty="0" smtClean="0">
                <a:solidFill>
                  <a:srgbClr val="7030A0"/>
                </a:solidFill>
              </a:rPr>
              <a:t>Changing the wording on samples </a:t>
            </a:r>
            <a:r>
              <a:rPr lang="en-GB" sz="2800" dirty="0" smtClean="0"/>
              <a:t>to ‘DNA for all subjects, other samples where applicable’</a:t>
            </a:r>
          </a:p>
          <a:p>
            <a:pPr marL="457200" indent="-457200">
              <a:buAutoNum type="arabicParenR"/>
            </a:pPr>
            <a:endParaRPr lang="en-GB" sz="2800" dirty="0" smtClean="0"/>
          </a:p>
          <a:p>
            <a:pPr marL="0" indent="0">
              <a:buNone/>
            </a:pPr>
            <a:r>
              <a:rPr lang="en-GB" sz="2800" b="1" dirty="0" smtClean="0">
                <a:solidFill>
                  <a:srgbClr val="7030A0"/>
                </a:solidFill>
              </a:rPr>
              <a:t>2) Added item for sharing anonymised data with research collaborators </a:t>
            </a:r>
            <a:r>
              <a:rPr lang="en-GB" sz="2800" dirty="0" smtClean="0"/>
              <a:t>to make this more explicit</a:t>
            </a:r>
          </a:p>
          <a:p>
            <a:pPr marL="0" indent="0">
              <a:buNone/>
            </a:pPr>
            <a:endParaRPr lang="en-GB" sz="2800" b="1" dirty="0" smtClean="0">
              <a:solidFill>
                <a:srgbClr val="7030A0"/>
              </a:solidFill>
            </a:endParaRPr>
          </a:p>
          <a:p>
            <a:pPr marL="0" indent="0">
              <a:buNone/>
            </a:pPr>
            <a:r>
              <a:rPr lang="en-GB" sz="2800" b="1" dirty="0" smtClean="0">
                <a:solidFill>
                  <a:srgbClr val="7030A0"/>
                </a:solidFill>
              </a:rPr>
              <a:t>3) Updated wording RE data access </a:t>
            </a:r>
            <a:r>
              <a:rPr lang="en-GB" sz="2800" dirty="0" smtClean="0"/>
              <a:t>with identifiable data viewed by some, but not all staff</a:t>
            </a:r>
            <a:endParaRPr lang="en-GB" sz="2800" b="1" dirty="0" smtClean="0"/>
          </a:p>
          <a:p>
            <a:pPr marL="0" indent="0">
              <a:buNone/>
            </a:pPr>
            <a:endParaRPr lang="en-GB" sz="1200" dirty="0" smtClean="0"/>
          </a:p>
          <a:p>
            <a:pPr marL="0" indent="0">
              <a:buNone/>
            </a:pPr>
            <a:endParaRPr lang="en-GB" sz="2400" dirty="0"/>
          </a:p>
          <a:p>
            <a:pPr marL="0" indent="0">
              <a:buNone/>
            </a:pPr>
            <a:endParaRPr lang="en-GB" sz="2400" dirty="0" smtClean="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21</a:t>
            </a:fld>
            <a:endParaRPr lang="en-US"/>
          </a:p>
        </p:txBody>
      </p:sp>
    </p:spTree>
    <p:extLst>
      <p:ext uri="{BB962C8B-B14F-4D97-AF65-F5344CB8AC3E}">
        <p14:creationId xmlns:p14="http://schemas.microsoft.com/office/powerpoint/2010/main" val="536395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srgbClr val="FF33CC"/>
                </a:solidFill>
              </a:rPr>
              <a:t>Patient </a:t>
            </a:r>
            <a:r>
              <a:rPr lang="en-GB" sz="3200" b="1" dirty="0" smtClean="0">
                <a:solidFill>
                  <a:srgbClr val="FF33CC"/>
                </a:solidFill>
              </a:rPr>
              <a:t>consent form – </a:t>
            </a:r>
            <a:r>
              <a:rPr lang="en-GB" sz="3200" b="1" dirty="0">
                <a:solidFill>
                  <a:srgbClr val="FF33CC"/>
                </a:solidFill>
              </a:rPr>
              <a:t>the changes </a:t>
            </a:r>
            <a:r>
              <a:rPr lang="en-GB" sz="3200" b="1" dirty="0" smtClean="0">
                <a:solidFill>
                  <a:srgbClr val="FF33CC"/>
                </a:solidFill>
              </a:rPr>
              <a:t>(2/2)</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2800" b="1" dirty="0" smtClean="0">
                <a:solidFill>
                  <a:srgbClr val="7030A0"/>
                </a:solidFill>
              </a:rPr>
              <a:t>4) Changing </a:t>
            </a:r>
            <a:r>
              <a:rPr lang="en-GB" sz="2800" b="1" dirty="0">
                <a:solidFill>
                  <a:srgbClr val="7030A0"/>
                </a:solidFill>
              </a:rPr>
              <a:t>the consent to the biobank </a:t>
            </a:r>
            <a:r>
              <a:rPr lang="en-GB" sz="2800" dirty="0"/>
              <a:t>from optional to part of study participation </a:t>
            </a:r>
            <a:endParaRPr lang="en-GB" sz="2800" dirty="0" smtClean="0"/>
          </a:p>
          <a:p>
            <a:pPr marL="0" indent="0">
              <a:buNone/>
            </a:pPr>
            <a:endParaRPr lang="en-GB" sz="2800" dirty="0"/>
          </a:p>
          <a:p>
            <a:pPr marL="0" indent="0">
              <a:buNone/>
            </a:pPr>
            <a:r>
              <a:rPr lang="en-GB" sz="2800" b="1" dirty="0" smtClean="0">
                <a:solidFill>
                  <a:srgbClr val="7030A0"/>
                </a:solidFill>
              </a:rPr>
              <a:t>5) Optional consent item for future contact added </a:t>
            </a:r>
            <a:r>
              <a:rPr lang="en-GB" sz="2800" dirty="0" smtClean="0"/>
              <a:t>to distinguish between contact about further samples, and future studies</a:t>
            </a:r>
          </a:p>
          <a:p>
            <a:pPr marL="0" indent="0">
              <a:buNone/>
            </a:pPr>
            <a:endParaRPr lang="en-GB" sz="2800" b="1" dirty="0" smtClean="0">
              <a:solidFill>
                <a:srgbClr val="7030A0"/>
              </a:solidFill>
            </a:endParaRPr>
          </a:p>
          <a:p>
            <a:pPr marL="0" indent="0">
              <a:buNone/>
            </a:pPr>
            <a:r>
              <a:rPr lang="en-GB" sz="2800" b="1" dirty="0" smtClean="0">
                <a:solidFill>
                  <a:srgbClr val="7030A0"/>
                </a:solidFill>
              </a:rPr>
              <a:t>6) Moving ‘I agree to participate’ </a:t>
            </a:r>
            <a:r>
              <a:rPr lang="en-GB" sz="2800" dirty="0" smtClean="0"/>
              <a:t>so it’s above the optional items</a:t>
            </a:r>
          </a:p>
          <a:p>
            <a:pPr marL="0" indent="0">
              <a:buNone/>
            </a:pPr>
            <a:endParaRPr lang="en-GB" sz="2800" b="1" dirty="0" smtClean="0">
              <a:solidFill>
                <a:srgbClr val="7030A0"/>
              </a:solidFill>
            </a:endParaRPr>
          </a:p>
          <a:p>
            <a:pPr marL="0" indent="0">
              <a:buNone/>
            </a:pPr>
            <a:r>
              <a:rPr lang="en-GB" sz="2800" b="1" dirty="0" smtClean="0">
                <a:solidFill>
                  <a:srgbClr val="7030A0"/>
                </a:solidFill>
              </a:rPr>
              <a:t>7) Updating the form to a table, </a:t>
            </a:r>
            <a:r>
              <a:rPr lang="en-GB" sz="2800" dirty="0" smtClean="0"/>
              <a:t>to make it easier to add in trust headers without changing the formatting</a:t>
            </a:r>
            <a:endParaRPr lang="en-GB" sz="2800" dirty="0"/>
          </a:p>
          <a:p>
            <a:pPr marL="0" indent="0">
              <a:buNone/>
            </a:pPr>
            <a:endParaRPr lang="en-GB" sz="1200" dirty="0" smtClean="0"/>
          </a:p>
          <a:p>
            <a:pPr marL="0" indent="0">
              <a:buNone/>
            </a:pPr>
            <a:endParaRPr lang="en-GB" sz="2400" dirty="0"/>
          </a:p>
          <a:p>
            <a:pPr marL="0" indent="0">
              <a:buNone/>
            </a:pPr>
            <a:endParaRPr lang="en-GB" sz="2400" dirty="0" smtClean="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22</a:t>
            </a:fld>
            <a:endParaRPr lang="en-US"/>
          </a:p>
        </p:txBody>
      </p:sp>
    </p:spTree>
    <p:extLst>
      <p:ext uri="{BB962C8B-B14F-4D97-AF65-F5344CB8AC3E}">
        <p14:creationId xmlns:p14="http://schemas.microsoft.com/office/powerpoint/2010/main" val="1409613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smtClean="0">
                <a:solidFill>
                  <a:schemeClr val="accent5"/>
                </a:solidFill>
              </a:rPr>
              <a:t>What documents have we changed?</a:t>
            </a:r>
            <a:endParaRPr lang="en-GB" sz="4400" b="1" dirty="0">
              <a:solidFill>
                <a:schemeClr val="accent5"/>
              </a:solidFill>
            </a:endParaRPr>
          </a:p>
        </p:txBody>
      </p:sp>
      <p:sp>
        <p:nvSpPr>
          <p:cNvPr id="3" name="Content Placeholder 2"/>
          <p:cNvSpPr>
            <a:spLocks noGrp="1"/>
          </p:cNvSpPr>
          <p:nvPr>
            <p:ph idx="1"/>
          </p:nvPr>
        </p:nvSpPr>
        <p:spPr/>
        <p:txBody>
          <a:bodyPr>
            <a:normAutofit/>
          </a:bodyPr>
          <a:lstStyle/>
          <a:p>
            <a:endParaRPr lang="en-GB" sz="2400" dirty="0"/>
          </a:p>
          <a:p>
            <a:endParaRPr lang="en-GB" sz="2400" dirty="0"/>
          </a:p>
          <a:p>
            <a:endParaRPr lang="en-GB" dirty="0"/>
          </a:p>
        </p:txBody>
      </p:sp>
      <p:sp>
        <p:nvSpPr>
          <p:cNvPr id="4" name="Slide Number Placeholder 3"/>
          <p:cNvSpPr>
            <a:spLocks noGrp="1"/>
          </p:cNvSpPr>
          <p:nvPr>
            <p:ph type="sldNum" sz="quarter" idx="12"/>
          </p:nvPr>
        </p:nvSpPr>
        <p:spPr>
          <a:xfrm>
            <a:off x="4095736" y="6286520"/>
            <a:ext cx="2743200" cy="365125"/>
          </a:xfrm>
        </p:spPr>
        <p:txBody>
          <a:bodyPr/>
          <a:lstStyle/>
          <a:p>
            <a:pPr algn="ctr">
              <a:defRPr/>
            </a:pPr>
            <a:fld id="{921D4F15-4476-4B18-A91D-7F23A8259FBD}" type="slidenum">
              <a:rPr lang="en-US" sz="1200" smtClean="0">
                <a:solidFill>
                  <a:schemeClr val="tx1"/>
                </a:solidFill>
              </a:rPr>
              <a:pPr algn="ctr">
                <a:defRPr/>
              </a:pPr>
              <a:t>23</a:t>
            </a:fld>
            <a:endParaRPr lang="en-US" sz="1200"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17814326"/>
              </p:ext>
            </p:extLst>
          </p:nvPr>
        </p:nvGraphicFramePr>
        <p:xfrm>
          <a:off x="1775520" y="1716068"/>
          <a:ext cx="8029774" cy="3153092"/>
        </p:xfrm>
        <a:graphic>
          <a:graphicData uri="http://schemas.openxmlformats.org/drawingml/2006/table">
            <a:tbl>
              <a:tblPr firstRow="1" bandRow="1">
                <a:tableStyleId>{5C22544A-7EE6-4342-B048-85BDC9FD1C3A}</a:tableStyleId>
              </a:tblPr>
              <a:tblGrid>
                <a:gridCol w="5721524"/>
                <a:gridCol w="2308250"/>
              </a:tblGrid>
              <a:tr h="768268">
                <a:tc>
                  <a:txBody>
                    <a:bodyPr/>
                    <a:lstStyle/>
                    <a:p>
                      <a:r>
                        <a:rPr lang="en-GB" sz="2400" dirty="0" smtClean="0"/>
                        <a:t>Document Title</a:t>
                      </a:r>
                      <a:endParaRPr lang="en-GB" sz="2400" dirty="0"/>
                    </a:p>
                  </a:txBody>
                  <a:tcPr anchor="ctr"/>
                </a:tc>
                <a:tc>
                  <a:txBody>
                    <a:bodyPr/>
                    <a:lstStyle/>
                    <a:p>
                      <a:r>
                        <a:rPr lang="en-GB" sz="2400" dirty="0" smtClean="0"/>
                        <a:t>Version &amp; Date</a:t>
                      </a:r>
                      <a:endParaRPr lang="en-GB" sz="2400" dirty="0"/>
                    </a:p>
                  </a:txBody>
                  <a:tcPr anchor="ctr"/>
                </a:tc>
              </a:tr>
              <a:tr h="533545">
                <a:tc>
                  <a:txBody>
                    <a:bodyPr/>
                    <a:lstStyle/>
                    <a:p>
                      <a:r>
                        <a:rPr lang="en-GB" sz="2400" dirty="0" smtClean="0"/>
                        <a:t>Protocol</a:t>
                      </a:r>
                      <a:endParaRPr lang="en-GB" sz="2400" dirty="0"/>
                    </a:p>
                  </a:txBody>
                  <a:tcPr/>
                </a:tc>
                <a:tc>
                  <a:txBody>
                    <a:bodyPr/>
                    <a:lstStyle/>
                    <a:p>
                      <a:r>
                        <a:rPr lang="en-GB" sz="2400" dirty="0" smtClean="0"/>
                        <a:t>6 – 06.06.2019</a:t>
                      </a:r>
                      <a:endParaRPr lang="en-GB" sz="2400" dirty="0"/>
                    </a:p>
                  </a:txBody>
                  <a:tcPr/>
                </a:tc>
              </a:tr>
              <a:tr h="444787">
                <a:tc>
                  <a:txBody>
                    <a:bodyPr/>
                    <a:lstStyle/>
                    <a:p>
                      <a:r>
                        <a:rPr lang="en-GB" sz="2400" dirty="0" smtClean="0"/>
                        <a:t>Patient</a:t>
                      </a:r>
                      <a:r>
                        <a:rPr lang="en-GB" sz="2400" baseline="0" dirty="0" smtClean="0"/>
                        <a:t> Information Leaflet</a:t>
                      </a:r>
                      <a:endParaRPr lang="en-GB" sz="2400" dirty="0"/>
                    </a:p>
                  </a:txBody>
                  <a:tcPr/>
                </a:tc>
                <a:tc>
                  <a:txBody>
                    <a:bodyPr/>
                    <a:lstStyle/>
                    <a:p>
                      <a:r>
                        <a:rPr lang="en-GB" sz="2400" dirty="0" smtClean="0"/>
                        <a:t>5.1 – 16.07.2019</a:t>
                      </a:r>
                      <a:endParaRPr lang="en-GB" sz="2400" dirty="0"/>
                    </a:p>
                  </a:txBody>
                  <a:tcPr/>
                </a:tc>
              </a:tr>
              <a:tr h="444787">
                <a:tc>
                  <a:txBody>
                    <a:bodyPr/>
                    <a:lstStyle/>
                    <a:p>
                      <a:r>
                        <a:rPr lang="en-GB" sz="2400" dirty="0" smtClean="0"/>
                        <a:t>Informed</a:t>
                      </a:r>
                      <a:r>
                        <a:rPr lang="en-GB" sz="2400" baseline="0" dirty="0" smtClean="0"/>
                        <a:t> Consent form</a:t>
                      </a:r>
                      <a:endParaRPr lang="en-GB" sz="2400" dirty="0"/>
                    </a:p>
                  </a:txBody>
                  <a:tcPr/>
                </a:tc>
                <a:tc>
                  <a:txBody>
                    <a:bodyPr/>
                    <a:lstStyle/>
                    <a:p>
                      <a:r>
                        <a:rPr lang="en-GB" sz="2400" dirty="0" smtClean="0"/>
                        <a:t>5.1 – 16.07.2019</a:t>
                      </a:r>
                      <a:endParaRPr lang="en-GB" sz="2400" dirty="0"/>
                    </a:p>
                  </a:txBody>
                  <a:tcPr/>
                </a:tc>
              </a:tr>
              <a:tr h="447802">
                <a:tc>
                  <a:txBody>
                    <a:bodyPr/>
                    <a:lstStyle/>
                    <a:p>
                      <a:r>
                        <a:rPr lang="en-GB" sz="2400" dirty="0" smtClean="0"/>
                        <a:t>Patient</a:t>
                      </a:r>
                      <a:r>
                        <a:rPr lang="en-GB" sz="2400" baseline="0" dirty="0" smtClean="0"/>
                        <a:t> Invite Letter</a:t>
                      </a:r>
                      <a:endParaRPr lang="en-GB" sz="2400" dirty="0"/>
                    </a:p>
                  </a:txBody>
                  <a:tcPr/>
                </a:tc>
                <a:tc>
                  <a:txBody>
                    <a:bodyPr/>
                    <a:lstStyle/>
                    <a:p>
                      <a:r>
                        <a:rPr lang="en-GB" sz="2400" dirty="0" smtClean="0"/>
                        <a:t>2.1 – 16.07.2019</a:t>
                      </a:r>
                      <a:endParaRPr lang="en-GB" sz="2400" dirty="0"/>
                    </a:p>
                  </a:txBody>
                  <a:tcPr/>
                </a:tc>
              </a:tr>
              <a:tr h="479679">
                <a:tc>
                  <a:txBody>
                    <a:bodyPr/>
                    <a:lstStyle/>
                    <a:p>
                      <a:r>
                        <a:rPr lang="en-GB" sz="2400" dirty="0" smtClean="0"/>
                        <a:t>Patient</a:t>
                      </a:r>
                      <a:r>
                        <a:rPr lang="en-GB" sz="2400" baseline="0" dirty="0" smtClean="0"/>
                        <a:t> withdrawal of consent form</a:t>
                      </a:r>
                      <a:r>
                        <a:rPr lang="en-GB" sz="2400" baseline="0" dirty="0" smtClean="0">
                          <a:solidFill>
                            <a:srgbClr val="FF0000"/>
                          </a:solidFill>
                        </a:rPr>
                        <a:t>*</a:t>
                      </a:r>
                      <a:endParaRPr lang="en-GB" sz="2400" dirty="0">
                        <a:solidFill>
                          <a:srgbClr val="FF0000"/>
                        </a:solidFill>
                      </a:endParaRPr>
                    </a:p>
                  </a:txBody>
                  <a:tcPr/>
                </a:tc>
                <a:tc>
                  <a:txBody>
                    <a:bodyPr/>
                    <a:lstStyle/>
                    <a:p>
                      <a:r>
                        <a:rPr lang="en-GB" sz="2400" dirty="0" smtClean="0"/>
                        <a:t>2.1 – 16.07.2019</a:t>
                      </a:r>
                      <a:endParaRPr lang="en-GB" sz="2400" dirty="0"/>
                    </a:p>
                  </a:txBody>
                  <a:tcPr/>
                </a:tc>
              </a:tr>
            </a:tbl>
          </a:graphicData>
        </a:graphic>
      </p:graphicFrame>
      <p:sp>
        <p:nvSpPr>
          <p:cNvPr id="6" name="TextBox 5"/>
          <p:cNvSpPr txBox="1"/>
          <p:nvPr/>
        </p:nvSpPr>
        <p:spPr>
          <a:xfrm>
            <a:off x="1055440" y="5087810"/>
            <a:ext cx="8424936" cy="1569660"/>
          </a:xfrm>
          <a:prstGeom prst="rect">
            <a:avLst/>
          </a:prstGeom>
          <a:noFill/>
        </p:spPr>
        <p:txBody>
          <a:bodyPr wrap="square" rtlCol="0">
            <a:spAutoFit/>
          </a:bodyPr>
          <a:lstStyle/>
          <a:p>
            <a:r>
              <a:rPr lang="en-GB" sz="2400" b="1" u="sng" dirty="0" smtClean="0"/>
              <a:t>+ GDPR is now incorporated</a:t>
            </a:r>
            <a:r>
              <a:rPr lang="en-GB" sz="2400" b="1" dirty="0" smtClean="0"/>
              <a:t>, so no need for a separate sheet –please also mark as superseded and get rid of these from your paper files/clinics; </a:t>
            </a:r>
            <a:r>
              <a:rPr lang="en-GB" sz="2400" b="1" dirty="0" smtClean="0">
                <a:solidFill>
                  <a:srgbClr val="FF0000"/>
                </a:solidFill>
              </a:rPr>
              <a:t>*</a:t>
            </a:r>
            <a:r>
              <a:rPr lang="en-GB" sz="2400" b="1" dirty="0" smtClean="0"/>
              <a:t>both v1 &amp; 2.1 will be in use depending on when the patient consented</a:t>
            </a:r>
            <a:endParaRPr lang="en-GB" sz="2400" b="1" dirty="0"/>
          </a:p>
        </p:txBody>
      </p:sp>
    </p:spTree>
    <p:extLst>
      <p:ext uri="{BB962C8B-B14F-4D97-AF65-F5344CB8AC3E}">
        <p14:creationId xmlns:p14="http://schemas.microsoft.com/office/powerpoint/2010/main" val="30862027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smtClean="0">
                <a:solidFill>
                  <a:schemeClr val="accent5"/>
                </a:solidFill>
              </a:rPr>
              <a:t>What documents have we introduced?</a:t>
            </a:r>
            <a:endParaRPr lang="en-GB" sz="4400" b="1" dirty="0">
              <a:solidFill>
                <a:schemeClr val="accent5"/>
              </a:solidFill>
            </a:endParaRPr>
          </a:p>
        </p:txBody>
      </p:sp>
      <p:sp>
        <p:nvSpPr>
          <p:cNvPr id="3" name="Content Placeholder 2"/>
          <p:cNvSpPr>
            <a:spLocks noGrp="1"/>
          </p:cNvSpPr>
          <p:nvPr>
            <p:ph idx="1"/>
          </p:nvPr>
        </p:nvSpPr>
        <p:spPr/>
        <p:txBody>
          <a:bodyPr>
            <a:normAutofit/>
          </a:bodyPr>
          <a:lstStyle/>
          <a:p>
            <a:endParaRPr lang="en-GB" sz="2400" dirty="0"/>
          </a:p>
          <a:p>
            <a:endParaRPr lang="en-GB" sz="2400" dirty="0"/>
          </a:p>
          <a:p>
            <a:endParaRPr lang="en-GB" dirty="0"/>
          </a:p>
        </p:txBody>
      </p:sp>
      <p:sp>
        <p:nvSpPr>
          <p:cNvPr id="4" name="Slide Number Placeholder 3"/>
          <p:cNvSpPr>
            <a:spLocks noGrp="1"/>
          </p:cNvSpPr>
          <p:nvPr>
            <p:ph type="sldNum" sz="quarter" idx="12"/>
          </p:nvPr>
        </p:nvSpPr>
        <p:spPr>
          <a:xfrm>
            <a:off x="4095736" y="6286520"/>
            <a:ext cx="2743200" cy="365125"/>
          </a:xfrm>
        </p:spPr>
        <p:txBody>
          <a:bodyPr/>
          <a:lstStyle/>
          <a:p>
            <a:pPr algn="ctr">
              <a:defRPr/>
            </a:pPr>
            <a:fld id="{921D4F15-4476-4B18-A91D-7F23A8259FBD}" type="slidenum">
              <a:rPr lang="en-US" sz="1200" smtClean="0">
                <a:solidFill>
                  <a:schemeClr val="tx1"/>
                </a:solidFill>
              </a:rPr>
              <a:pPr algn="ctr">
                <a:defRPr/>
              </a:pPr>
              <a:t>24</a:t>
            </a:fld>
            <a:endParaRPr lang="en-US" sz="1200" dirty="0">
              <a:solidFill>
                <a:schemeClr val="tx1"/>
              </a:solidFill>
            </a:endParaRP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rot="745737">
            <a:off x="5637663" y="3080673"/>
            <a:ext cx="4514863" cy="3592980"/>
          </a:xfrm>
          <a:prstGeom prst="rect">
            <a:avLst/>
          </a:prstGeom>
          <a:ln>
            <a:solidFill>
              <a:schemeClr val="accent1">
                <a:lumMod val="60000"/>
                <a:lumOff val="40000"/>
              </a:schemeClr>
            </a:solidFill>
          </a:ln>
          <a:effectLst>
            <a:reflection endPos="0" dist="50800" dir="5400000" sy="-100000" algn="bl" rotWithShape="0"/>
          </a:effectLst>
        </p:spPr>
      </p:pic>
      <p:sp>
        <p:nvSpPr>
          <p:cNvPr id="6" name="TextBox 5"/>
          <p:cNvSpPr txBox="1"/>
          <p:nvPr/>
        </p:nvSpPr>
        <p:spPr>
          <a:xfrm>
            <a:off x="983432" y="1550879"/>
            <a:ext cx="10585176" cy="2862322"/>
          </a:xfrm>
          <a:prstGeom prst="rect">
            <a:avLst/>
          </a:prstGeom>
          <a:noFill/>
        </p:spPr>
        <p:txBody>
          <a:bodyPr wrap="square" rtlCol="0">
            <a:spAutoFit/>
          </a:bodyPr>
          <a:lstStyle/>
          <a:p>
            <a:r>
              <a:rPr lang="en-GB" sz="3600" b="1" dirty="0" smtClean="0"/>
              <a:t>We have added a patient poster </a:t>
            </a:r>
            <a:r>
              <a:rPr lang="en-GB" sz="3600" dirty="0" smtClean="0"/>
              <a:t>which can be put up in waiting rooms, or other spaces in your local hospital, and can also be used for events</a:t>
            </a:r>
          </a:p>
          <a:p>
            <a:endParaRPr lang="en-GB" sz="3600" dirty="0">
              <a:solidFill>
                <a:srgbClr val="FF0000"/>
              </a:solidFill>
            </a:endParaRPr>
          </a:p>
          <a:p>
            <a:r>
              <a:rPr lang="en-GB" sz="3200" i="1" dirty="0" smtClean="0"/>
              <a:t>V1 – 31.01.2019</a:t>
            </a:r>
            <a:endParaRPr lang="en-GB" sz="2800" i="1" dirty="0"/>
          </a:p>
        </p:txBody>
      </p:sp>
    </p:spTree>
    <p:extLst>
      <p:ext uri="{BB962C8B-B14F-4D97-AF65-F5344CB8AC3E}">
        <p14:creationId xmlns:p14="http://schemas.microsoft.com/office/powerpoint/2010/main" val="40605971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smtClean="0">
                <a:solidFill>
                  <a:schemeClr val="accent5"/>
                </a:solidFill>
              </a:rPr>
              <a:t>What documents have we introduced?</a:t>
            </a:r>
            <a:endParaRPr lang="en-GB" sz="4400" b="1" dirty="0">
              <a:solidFill>
                <a:schemeClr val="accent5"/>
              </a:solidFill>
            </a:endParaRPr>
          </a:p>
        </p:txBody>
      </p:sp>
      <p:sp>
        <p:nvSpPr>
          <p:cNvPr id="3" name="Content Placeholder 2"/>
          <p:cNvSpPr>
            <a:spLocks noGrp="1"/>
          </p:cNvSpPr>
          <p:nvPr>
            <p:ph idx="1"/>
          </p:nvPr>
        </p:nvSpPr>
        <p:spPr/>
        <p:txBody>
          <a:bodyPr>
            <a:normAutofit/>
          </a:bodyPr>
          <a:lstStyle/>
          <a:p>
            <a:endParaRPr lang="en-GB" sz="2400" dirty="0"/>
          </a:p>
          <a:p>
            <a:endParaRPr lang="en-GB" sz="2400" dirty="0"/>
          </a:p>
          <a:p>
            <a:endParaRPr lang="en-GB" dirty="0"/>
          </a:p>
        </p:txBody>
      </p:sp>
      <p:sp>
        <p:nvSpPr>
          <p:cNvPr id="4" name="Slide Number Placeholder 3"/>
          <p:cNvSpPr>
            <a:spLocks noGrp="1"/>
          </p:cNvSpPr>
          <p:nvPr>
            <p:ph type="sldNum" sz="quarter" idx="12"/>
          </p:nvPr>
        </p:nvSpPr>
        <p:spPr>
          <a:xfrm>
            <a:off x="4095736" y="6286520"/>
            <a:ext cx="2743200" cy="365125"/>
          </a:xfrm>
        </p:spPr>
        <p:txBody>
          <a:bodyPr/>
          <a:lstStyle/>
          <a:p>
            <a:pPr algn="ctr">
              <a:defRPr/>
            </a:pPr>
            <a:fld id="{921D4F15-4476-4B18-A91D-7F23A8259FBD}" type="slidenum">
              <a:rPr lang="en-US" sz="1200" smtClean="0">
                <a:solidFill>
                  <a:schemeClr val="tx1"/>
                </a:solidFill>
              </a:rPr>
              <a:pPr algn="ctr">
                <a:defRPr/>
              </a:pPr>
              <a:t>25</a:t>
            </a:fld>
            <a:endParaRPr lang="en-US" sz="1200" dirty="0">
              <a:solidFill>
                <a:schemeClr val="tx1"/>
              </a:solidFill>
            </a:endParaRPr>
          </a:p>
        </p:txBody>
      </p:sp>
      <p:sp>
        <p:nvSpPr>
          <p:cNvPr id="6" name="TextBox 5"/>
          <p:cNvSpPr txBox="1"/>
          <p:nvPr/>
        </p:nvSpPr>
        <p:spPr>
          <a:xfrm>
            <a:off x="983432" y="1690690"/>
            <a:ext cx="10585176" cy="1569660"/>
          </a:xfrm>
          <a:prstGeom prst="rect">
            <a:avLst/>
          </a:prstGeom>
          <a:noFill/>
        </p:spPr>
        <p:txBody>
          <a:bodyPr wrap="square" rtlCol="0">
            <a:spAutoFit/>
          </a:bodyPr>
          <a:lstStyle/>
          <a:p>
            <a:r>
              <a:rPr lang="en-GB" sz="3200" b="1" dirty="0" smtClean="0"/>
              <a:t>There will also be additional sampling on specific subsets of patients</a:t>
            </a:r>
            <a:r>
              <a:rPr lang="en-GB" sz="3200" dirty="0" smtClean="0"/>
              <a:t>, beginning only at the coordinating centre for the moment </a:t>
            </a:r>
            <a:endParaRPr lang="en-GB" sz="2800" dirty="0">
              <a:solidFill>
                <a:srgbClr val="FF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987888899"/>
              </p:ext>
            </p:extLst>
          </p:nvPr>
        </p:nvGraphicFramePr>
        <p:xfrm>
          <a:off x="1182860" y="3458984"/>
          <a:ext cx="8568952" cy="1349112"/>
        </p:xfrm>
        <a:graphic>
          <a:graphicData uri="http://schemas.openxmlformats.org/drawingml/2006/table">
            <a:tbl>
              <a:tblPr firstRow="1" bandRow="1">
                <a:tableStyleId>{5C22544A-7EE6-4342-B048-85BDC9FD1C3A}</a:tableStyleId>
              </a:tblPr>
              <a:tblGrid>
                <a:gridCol w="6048672"/>
                <a:gridCol w="2520280"/>
              </a:tblGrid>
              <a:tr h="839736">
                <a:tc>
                  <a:txBody>
                    <a:bodyPr/>
                    <a:lstStyle/>
                    <a:p>
                      <a:r>
                        <a:rPr lang="en-GB" sz="2000" dirty="0" smtClean="0"/>
                        <a:t>Document Title</a:t>
                      </a:r>
                      <a:endParaRPr lang="en-GB" sz="2000" dirty="0"/>
                    </a:p>
                  </a:txBody>
                  <a:tcPr anchor="ctr"/>
                </a:tc>
                <a:tc>
                  <a:txBody>
                    <a:bodyPr/>
                    <a:lstStyle/>
                    <a:p>
                      <a:r>
                        <a:rPr lang="en-GB" sz="2000" dirty="0" smtClean="0"/>
                        <a:t>Version &amp; Date</a:t>
                      </a:r>
                      <a:endParaRPr lang="en-GB" sz="2000" dirty="0"/>
                    </a:p>
                  </a:txBody>
                  <a:tcPr anchor="ctr"/>
                </a:tc>
              </a:tr>
              <a:tr h="509376">
                <a:tc>
                  <a:txBody>
                    <a:bodyPr/>
                    <a:lstStyle/>
                    <a:p>
                      <a:r>
                        <a:rPr lang="en-GB" sz="2000" dirty="0" smtClean="0"/>
                        <a:t>Skin biopsy ICF</a:t>
                      </a:r>
                      <a:r>
                        <a:rPr lang="en-GB" sz="2000" baseline="0" dirty="0" smtClean="0"/>
                        <a:t> (supplementary)</a:t>
                      </a:r>
                      <a:endParaRPr lang="en-GB" sz="2000" dirty="0">
                        <a:solidFill>
                          <a:srgbClr val="FF0000"/>
                        </a:solidFill>
                      </a:endParaRPr>
                    </a:p>
                  </a:txBody>
                  <a:tcPr/>
                </a:tc>
                <a:tc>
                  <a:txBody>
                    <a:bodyPr/>
                    <a:lstStyle/>
                    <a:p>
                      <a:r>
                        <a:rPr lang="en-GB" sz="2000" dirty="0" smtClean="0"/>
                        <a:t>1.1 – 16.07.2019</a:t>
                      </a:r>
                      <a:endParaRPr lang="en-GB" sz="2000" dirty="0"/>
                    </a:p>
                  </a:txBody>
                  <a:tcPr/>
                </a:tc>
              </a:tr>
            </a:tbl>
          </a:graphicData>
        </a:graphic>
      </p:graphicFrame>
    </p:spTree>
    <p:extLst>
      <p:ext uri="{BB962C8B-B14F-4D97-AF65-F5344CB8AC3E}">
        <p14:creationId xmlns:p14="http://schemas.microsoft.com/office/powerpoint/2010/main" val="646966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b="1" dirty="0" smtClean="0"/>
              <a:t>Any Questions?</a:t>
            </a:r>
            <a:endParaRPr lang="en-GB" sz="4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767408" y="260648"/>
            <a:ext cx="10515600" cy="1325563"/>
          </a:xfrm>
        </p:spPr>
        <p:txBody>
          <a:bodyPr>
            <a:normAutofit/>
          </a:bodyPr>
          <a:lstStyle/>
          <a:p>
            <a:pPr eaLnBrk="1" hangingPunct="1"/>
            <a:r>
              <a:rPr lang="en-CA" sz="4400" b="1" dirty="0" smtClean="0"/>
              <a:t>Contacts</a:t>
            </a:r>
            <a:endParaRPr lang="en-US" sz="4400" b="1" dirty="0" smtClean="0"/>
          </a:p>
        </p:txBody>
      </p:sp>
      <p:sp>
        <p:nvSpPr>
          <p:cNvPr id="26626" name="Content Placeholder 3"/>
          <p:cNvSpPr>
            <a:spLocks noGrp="1"/>
          </p:cNvSpPr>
          <p:nvPr>
            <p:ph idx="1"/>
          </p:nvPr>
        </p:nvSpPr>
        <p:spPr>
          <a:xfrm>
            <a:off x="839416" y="1484784"/>
            <a:ext cx="11233248" cy="4786346"/>
          </a:xfrm>
        </p:spPr>
        <p:txBody>
          <a:bodyPr>
            <a:normAutofit/>
          </a:bodyPr>
          <a:lstStyle/>
          <a:p>
            <a:pPr>
              <a:buFont typeface="Arial" charset="0"/>
              <a:buNone/>
            </a:pPr>
            <a:r>
              <a:rPr lang="en-GB" sz="2400" b="1" dirty="0" smtClean="0"/>
              <a:t>BSTOP administrator (general queries, protocol deviations, training): </a:t>
            </a:r>
            <a:r>
              <a:rPr lang="en-GB" sz="2400" dirty="0" smtClean="0"/>
              <a:t>Marta Vergnano </a:t>
            </a:r>
          </a:p>
          <a:p>
            <a:pPr>
              <a:buFont typeface="Arial" charset="0"/>
              <a:buNone/>
            </a:pPr>
            <a:r>
              <a:rPr lang="en-GB" sz="2400" dirty="0"/>
              <a:t>	</a:t>
            </a:r>
            <a:r>
              <a:rPr lang="en-GB" sz="2400" dirty="0" smtClean="0"/>
              <a:t>	</a:t>
            </a:r>
            <a:r>
              <a:rPr lang="en-GB" sz="2400" dirty="0" smtClean="0">
                <a:hlinkClick r:id="rId3"/>
              </a:rPr>
              <a:t>marta.vergnano@gstt.nhs.uk</a:t>
            </a:r>
            <a:r>
              <a:rPr lang="en-GB" sz="2400" dirty="0" smtClean="0"/>
              <a:t> / </a:t>
            </a:r>
            <a:r>
              <a:rPr lang="en-GB" sz="2400" dirty="0" smtClean="0">
                <a:hlinkClick r:id="rId4"/>
              </a:rPr>
              <a:t>marta.vergnano@nhs.net</a:t>
            </a:r>
            <a:endParaRPr lang="en-GB" sz="2400" dirty="0" smtClean="0"/>
          </a:p>
          <a:p>
            <a:pPr>
              <a:buFont typeface="Arial" charset="0"/>
              <a:buNone/>
            </a:pPr>
            <a:endParaRPr lang="en-GB" sz="1200" dirty="0"/>
          </a:p>
          <a:p>
            <a:pPr>
              <a:buFont typeface="Arial" charset="0"/>
              <a:buNone/>
            </a:pPr>
            <a:r>
              <a:rPr lang="en-GB" sz="2400" b="1" dirty="0" smtClean="0"/>
              <a:t>Lab Technician (samples, shipments &amp; supplies): </a:t>
            </a:r>
            <a:r>
              <a:rPr lang="en-GB" sz="2400" dirty="0" smtClean="0"/>
              <a:t>David Baudry</a:t>
            </a:r>
          </a:p>
          <a:p>
            <a:pPr>
              <a:buFont typeface="Arial" charset="0"/>
              <a:buNone/>
            </a:pPr>
            <a:r>
              <a:rPr lang="en-GB" sz="2400" dirty="0" smtClean="0"/>
              <a:t>		</a:t>
            </a:r>
            <a:r>
              <a:rPr lang="en-GB" sz="2400" dirty="0" smtClean="0">
                <a:hlinkClick r:id="rId5"/>
              </a:rPr>
              <a:t>david.baudry@gstt.nhs.uk</a:t>
            </a:r>
            <a:endParaRPr lang="en-GB" sz="2400" dirty="0" smtClean="0"/>
          </a:p>
          <a:p>
            <a:pPr>
              <a:buFont typeface="Arial" charset="0"/>
              <a:buNone/>
            </a:pPr>
            <a:r>
              <a:rPr lang="en-GB" sz="2400" dirty="0" smtClean="0"/>
              <a:t>		Tel: 0207 188 8203</a:t>
            </a:r>
          </a:p>
          <a:p>
            <a:pPr>
              <a:buFont typeface="Arial" charset="0"/>
              <a:buNone/>
            </a:pPr>
            <a:endParaRPr lang="en-GB" sz="1200" dirty="0" smtClean="0"/>
          </a:p>
          <a:p>
            <a:pPr>
              <a:buFont typeface="Arial" charset="0"/>
              <a:buNone/>
            </a:pPr>
            <a:r>
              <a:rPr lang="en-GB" sz="2400" b="1" dirty="0" smtClean="0"/>
              <a:t>Data </a:t>
            </a:r>
            <a:r>
              <a:rPr lang="en-GB" sz="2400" b="1" dirty="0"/>
              <a:t>Manager &amp; Sample </a:t>
            </a:r>
            <a:r>
              <a:rPr lang="en-GB" sz="2400" b="1" dirty="0" smtClean="0"/>
              <a:t>queries: </a:t>
            </a:r>
            <a:r>
              <a:rPr lang="en-GB" sz="2400" dirty="0"/>
              <a:t>Michael Duckworth </a:t>
            </a:r>
          </a:p>
          <a:p>
            <a:pPr>
              <a:buFont typeface="Arial" charset="0"/>
              <a:buNone/>
            </a:pPr>
            <a:r>
              <a:rPr lang="en-GB" sz="2400" dirty="0"/>
              <a:t>		</a:t>
            </a:r>
            <a:r>
              <a:rPr lang="en-GB" sz="2400" dirty="0">
                <a:hlinkClick r:id="rId6"/>
              </a:rPr>
              <a:t>michael.duckworth@gstt.nhs.uk</a:t>
            </a:r>
            <a:r>
              <a:rPr lang="en-GB" sz="2400" dirty="0"/>
              <a:t> </a:t>
            </a:r>
          </a:p>
          <a:p>
            <a:pPr>
              <a:buFont typeface="Arial" charset="0"/>
              <a:buNone/>
            </a:pPr>
            <a:r>
              <a:rPr lang="en-GB" sz="2400" dirty="0"/>
              <a:t>		Tel: 02071 886 349</a:t>
            </a:r>
          </a:p>
          <a:p>
            <a:pPr>
              <a:buFont typeface="Arial" charset="0"/>
              <a:buNone/>
            </a:pPr>
            <a:endParaRPr lang="en-GB" sz="2400" dirty="0"/>
          </a:p>
          <a:p>
            <a:pPr>
              <a:buNone/>
            </a:pPr>
            <a:endParaRPr lang="en-GB" dirty="0" smtClean="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smtClean="0"/>
              <a:t>BSTOP website</a:t>
            </a:r>
            <a:endParaRPr lang="en-GB" sz="4400" b="1" dirty="0"/>
          </a:p>
        </p:txBody>
      </p:sp>
      <p:sp>
        <p:nvSpPr>
          <p:cNvPr id="3" name="Content Placeholder 2"/>
          <p:cNvSpPr>
            <a:spLocks noGrp="1"/>
          </p:cNvSpPr>
          <p:nvPr>
            <p:ph idx="1"/>
          </p:nvPr>
        </p:nvSpPr>
        <p:spPr/>
        <p:txBody>
          <a:bodyPr/>
          <a:lstStyle/>
          <a:p>
            <a:r>
              <a:rPr lang="en-GB" sz="2800" u="sng" dirty="0" smtClean="0">
                <a:solidFill>
                  <a:srgbClr val="0070C0"/>
                </a:solidFill>
              </a:rPr>
              <a:t>http://bit.do/BSTOP </a:t>
            </a:r>
          </a:p>
          <a:p>
            <a:pPr lvl="1"/>
            <a:r>
              <a:rPr lang="en-GB" sz="2400" dirty="0" smtClean="0"/>
              <a:t>Contact details</a:t>
            </a:r>
          </a:p>
          <a:p>
            <a:pPr lvl="1"/>
            <a:r>
              <a:rPr lang="en-GB" sz="2400" dirty="0" smtClean="0"/>
              <a:t>All current document versions</a:t>
            </a:r>
          </a:p>
          <a:p>
            <a:pPr lvl="1"/>
            <a:r>
              <a:rPr lang="en-GB" sz="2400" dirty="0" smtClean="0"/>
              <a:t>Amendment information </a:t>
            </a:r>
          </a:p>
          <a:p>
            <a:pPr lvl="1"/>
            <a:endParaRPr lang="en-GB" sz="2400" dirty="0"/>
          </a:p>
          <a:p>
            <a:r>
              <a:rPr lang="en-GB" sz="2700" dirty="0" smtClean="0"/>
              <a:t>(If you’re unable to use this link, the less catchy longer link):</a:t>
            </a:r>
          </a:p>
          <a:p>
            <a:pPr lvl="1"/>
            <a:r>
              <a:rPr lang="en-GB" sz="2400" u="sng" dirty="0">
                <a:hlinkClick r:id="rId2"/>
              </a:rPr>
              <a:t>http://</a:t>
            </a:r>
            <a:r>
              <a:rPr lang="en-GB" sz="2400" u="sng" dirty="0" smtClean="0">
                <a:hlinkClick r:id="rId2"/>
              </a:rPr>
              <a:t>www.kcl.ac.uk/lsm/research/divisions/gmm/departments/dermatology/Research/stru/groups/bstop/documents.aspx</a:t>
            </a:r>
            <a:endParaRPr lang="en-GB" sz="2400" u="sng" dirty="0" smtClean="0"/>
          </a:p>
          <a:p>
            <a:pPr marL="342900" lvl="1" indent="0">
              <a:buNone/>
            </a:pPr>
            <a:endParaRPr lang="en-GB" sz="2400" dirty="0" smtClean="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(1/11)</a:t>
            </a:r>
            <a:endParaRPr lang="en-GB" sz="3600" dirty="0"/>
          </a:p>
        </p:txBody>
      </p:sp>
      <p:sp>
        <p:nvSpPr>
          <p:cNvPr id="3" name="Content Placeholder 2"/>
          <p:cNvSpPr>
            <a:spLocks noGrp="1"/>
          </p:cNvSpPr>
          <p:nvPr>
            <p:ph idx="1"/>
          </p:nvPr>
        </p:nvSpPr>
        <p:spPr/>
        <p:txBody>
          <a:bodyPr/>
          <a:lstStyle/>
          <a:p>
            <a:pPr marL="0" indent="0">
              <a:buNone/>
            </a:pPr>
            <a:r>
              <a:rPr lang="en-GB" sz="2800" b="1" i="1" dirty="0" smtClean="0">
                <a:solidFill>
                  <a:schemeClr val="accent2">
                    <a:lumMod val="75000"/>
                  </a:schemeClr>
                </a:solidFill>
              </a:rPr>
              <a:t>In summary, we wished to:</a:t>
            </a:r>
          </a:p>
          <a:p>
            <a:pPr>
              <a:buFontTx/>
              <a:buChar char="-"/>
            </a:pPr>
            <a:r>
              <a:rPr lang="en-GB" sz="2800" b="1" dirty="0" smtClean="0"/>
              <a:t>Improve on areas of ambiguity</a:t>
            </a:r>
          </a:p>
          <a:p>
            <a:pPr>
              <a:buFontTx/>
              <a:buChar char="-"/>
            </a:pPr>
            <a:r>
              <a:rPr lang="en-GB" sz="2800" b="1" dirty="0" smtClean="0"/>
              <a:t>Be more clear </a:t>
            </a:r>
            <a:r>
              <a:rPr lang="en-GB" sz="2800" dirty="0" smtClean="0"/>
              <a:t>on reasons for widening the net to include other treatments, and increase our numbers accordingly</a:t>
            </a:r>
          </a:p>
          <a:p>
            <a:pPr>
              <a:buFontTx/>
              <a:buChar char="-"/>
            </a:pPr>
            <a:r>
              <a:rPr lang="en-GB" sz="2800" b="1" dirty="0" smtClean="0"/>
              <a:t>Include the option for additional samples </a:t>
            </a:r>
            <a:r>
              <a:rPr lang="en-GB" sz="2800" dirty="0" smtClean="0"/>
              <a:t>to be taken at specific centres (currently only here at Guy’s &amp; St Thomas’)</a:t>
            </a:r>
          </a:p>
          <a:p>
            <a:pPr>
              <a:buFontTx/>
              <a:buChar char="-"/>
            </a:pPr>
            <a:r>
              <a:rPr lang="en-GB" sz="2800" b="1" dirty="0" smtClean="0"/>
              <a:t>Provide more explicit detail </a:t>
            </a:r>
            <a:r>
              <a:rPr lang="en-GB" sz="2800" dirty="0" smtClean="0"/>
              <a:t>about data management practice to ensure compliance with GDPR</a:t>
            </a:r>
          </a:p>
          <a:p>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3</a:t>
            </a:fld>
            <a:endParaRPr lang="en-US"/>
          </a:p>
        </p:txBody>
      </p:sp>
    </p:spTree>
    <p:extLst>
      <p:ext uri="{BB962C8B-B14F-4D97-AF65-F5344CB8AC3E}">
        <p14:creationId xmlns:p14="http://schemas.microsoft.com/office/powerpoint/2010/main" val="361781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(2/11)</a:t>
            </a:r>
            <a:endParaRPr lang="en-GB" sz="3600" dirty="0"/>
          </a:p>
        </p:txBody>
      </p:sp>
      <p:sp>
        <p:nvSpPr>
          <p:cNvPr id="3" name="Content Placeholder 2"/>
          <p:cNvSpPr>
            <a:spLocks noGrp="1"/>
          </p:cNvSpPr>
          <p:nvPr>
            <p:ph idx="1"/>
          </p:nvPr>
        </p:nvSpPr>
        <p:spPr/>
        <p:txBody>
          <a:bodyPr/>
          <a:lstStyle/>
          <a:p>
            <a:pPr marL="514350" indent="-514350">
              <a:buAutoNum type="arabicParenR"/>
            </a:pPr>
            <a:r>
              <a:rPr lang="en-GB" sz="2800" b="1" dirty="0" smtClean="0">
                <a:solidFill>
                  <a:srgbClr val="0070C0"/>
                </a:solidFill>
              </a:rPr>
              <a:t>Background and rationale updated (1)</a:t>
            </a:r>
          </a:p>
          <a:p>
            <a:pPr marL="0" indent="0">
              <a:buNone/>
            </a:pPr>
            <a:r>
              <a:rPr lang="en-GB" sz="2800" dirty="0" smtClean="0"/>
              <a:t>A lot has changed in psoriasis treatment since the BSTOP protocol was last updated in 2015, and we wanted to address this. We also touch on the additional samples (explained further below)</a:t>
            </a:r>
          </a:p>
          <a:p>
            <a:pPr marL="0" indent="0">
              <a:buNone/>
            </a:pPr>
            <a:endParaRPr lang="en-GB" sz="3200" dirty="0" smtClean="0"/>
          </a:p>
          <a:p>
            <a:pPr marL="0" indent="0">
              <a:buNone/>
            </a:pPr>
            <a:r>
              <a:rPr lang="en-GB" sz="2800" b="1" dirty="0" smtClean="0">
                <a:solidFill>
                  <a:schemeClr val="accent4">
                    <a:lumMod val="75000"/>
                  </a:schemeClr>
                </a:solidFill>
              </a:rPr>
              <a:t>2) Trial study design updated (2.2)</a:t>
            </a:r>
          </a:p>
          <a:p>
            <a:pPr marL="0" indent="0">
              <a:buNone/>
            </a:pPr>
            <a:r>
              <a:rPr lang="en-GB" sz="2800" dirty="0" smtClean="0"/>
              <a:t>We’re now being explicit about including any treatment for psoriasis</a:t>
            </a:r>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4</a:t>
            </a:fld>
            <a:endParaRPr lang="en-US"/>
          </a:p>
        </p:txBody>
      </p:sp>
    </p:spTree>
    <p:extLst>
      <p:ext uri="{BB962C8B-B14F-4D97-AF65-F5344CB8AC3E}">
        <p14:creationId xmlns:p14="http://schemas.microsoft.com/office/powerpoint/2010/main" val="153702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(3/11)</a:t>
            </a:r>
            <a:endParaRPr lang="en-GB" sz="3600" dirty="0"/>
          </a:p>
        </p:txBody>
      </p:sp>
      <p:sp>
        <p:nvSpPr>
          <p:cNvPr id="3" name="Content Placeholder 2"/>
          <p:cNvSpPr>
            <a:spLocks noGrp="1"/>
          </p:cNvSpPr>
          <p:nvPr>
            <p:ph idx="1"/>
          </p:nvPr>
        </p:nvSpPr>
        <p:spPr/>
        <p:txBody>
          <a:bodyPr>
            <a:normAutofit lnSpcReduction="10000"/>
          </a:bodyPr>
          <a:lstStyle/>
          <a:p>
            <a:pPr marL="0" indent="0">
              <a:buNone/>
            </a:pPr>
            <a:r>
              <a:rPr lang="en-GB" sz="2800" b="1" dirty="0" smtClean="0">
                <a:solidFill>
                  <a:schemeClr val="accent4">
                    <a:lumMod val="75000"/>
                  </a:schemeClr>
                </a:solidFill>
              </a:rPr>
              <a:t>3) Linkage with BADBIR (2.3)</a:t>
            </a:r>
          </a:p>
          <a:p>
            <a:pPr marL="0" indent="0">
              <a:buNone/>
            </a:pPr>
            <a:r>
              <a:rPr lang="en-GB" sz="2800" dirty="0" smtClean="0"/>
              <a:t>While we’ve updated our training slides with further information on the link with BADBIR, we also wanted to make it clearer in our protocol how exactly the data sharing works between the two study teams</a:t>
            </a:r>
          </a:p>
          <a:p>
            <a:pPr marL="0" indent="0">
              <a:buNone/>
            </a:pPr>
            <a:endParaRPr lang="en-GB" sz="1400" dirty="0" smtClean="0"/>
          </a:p>
          <a:p>
            <a:pPr marL="0" indent="0">
              <a:buNone/>
            </a:pPr>
            <a:r>
              <a:rPr lang="en-GB" sz="2800" b="1" dirty="0">
                <a:solidFill>
                  <a:schemeClr val="accent4">
                    <a:lumMod val="75000"/>
                  </a:schemeClr>
                </a:solidFill>
              </a:rPr>
              <a:t>4</a:t>
            </a:r>
            <a:r>
              <a:rPr lang="en-GB" sz="2800" b="1" dirty="0" smtClean="0">
                <a:solidFill>
                  <a:schemeClr val="accent4">
                    <a:lumMod val="75000"/>
                  </a:schemeClr>
                </a:solidFill>
              </a:rPr>
              <a:t>) Inclusion of PSORT-D participants (2.4)</a:t>
            </a:r>
          </a:p>
          <a:p>
            <a:pPr marL="0" indent="0">
              <a:buNone/>
            </a:pPr>
            <a:r>
              <a:rPr lang="en-GB" sz="2800" dirty="0" smtClean="0"/>
              <a:t>Some sites will have hosted another study of ours, ‘PSORT-D’ – this will enable you to recruit any patient who had been on PSORT-D to BSTOP, regardless of how long they’ve been on their drug or if they’re on BADBIR, where previously they’d had to be within 6m of starting or on BADBIR to join the study </a:t>
            </a:r>
          </a:p>
          <a:p>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5</a:t>
            </a:fld>
            <a:endParaRPr lang="en-US"/>
          </a:p>
        </p:txBody>
      </p:sp>
    </p:spTree>
    <p:extLst>
      <p:ext uri="{BB962C8B-B14F-4D97-AF65-F5344CB8AC3E}">
        <p14:creationId xmlns:p14="http://schemas.microsoft.com/office/powerpoint/2010/main" val="3213544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(4/11)</a:t>
            </a:r>
            <a:endParaRPr lang="en-GB" sz="3600" dirty="0"/>
          </a:p>
        </p:txBody>
      </p:sp>
      <p:sp>
        <p:nvSpPr>
          <p:cNvPr id="3" name="Content Placeholder 2"/>
          <p:cNvSpPr>
            <a:spLocks noGrp="1"/>
          </p:cNvSpPr>
          <p:nvPr>
            <p:ph idx="1"/>
          </p:nvPr>
        </p:nvSpPr>
        <p:spPr/>
        <p:txBody>
          <a:bodyPr>
            <a:normAutofit/>
          </a:bodyPr>
          <a:lstStyle/>
          <a:p>
            <a:pPr marL="0" indent="0">
              <a:buNone/>
            </a:pPr>
            <a:r>
              <a:rPr lang="en-GB" sz="2800" b="1" dirty="0">
                <a:solidFill>
                  <a:srgbClr val="C00000"/>
                </a:solidFill>
              </a:rPr>
              <a:t>5</a:t>
            </a:r>
            <a:r>
              <a:rPr lang="en-GB" sz="2800" b="1" dirty="0" smtClean="0">
                <a:solidFill>
                  <a:srgbClr val="C00000"/>
                </a:solidFill>
              </a:rPr>
              <a:t>) Recall of patients (3.3)</a:t>
            </a:r>
          </a:p>
          <a:p>
            <a:pPr marL="0" indent="0">
              <a:buNone/>
            </a:pPr>
            <a:r>
              <a:rPr lang="en-GB" sz="2800" dirty="0" smtClean="0"/>
              <a:t>Clarification added that patients may also be recalled  and invited to provide further samples (optional) if there is insufficient sample, or samples have been exhausted</a:t>
            </a:r>
          </a:p>
          <a:p>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6</a:t>
            </a:fld>
            <a:endParaRPr lang="en-US"/>
          </a:p>
        </p:txBody>
      </p:sp>
    </p:spTree>
    <p:extLst>
      <p:ext uri="{BB962C8B-B14F-4D97-AF65-F5344CB8AC3E}">
        <p14:creationId xmlns:p14="http://schemas.microsoft.com/office/powerpoint/2010/main" val="2228516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(5/11)</a:t>
            </a:r>
            <a:endParaRPr lang="en-GB" sz="3600" dirty="0"/>
          </a:p>
        </p:txBody>
      </p:sp>
      <p:sp>
        <p:nvSpPr>
          <p:cNvPr id="3" name="Content Placeholder 2"/>
          <p:cNvSpPr>
            <a:spLocks noGrp="1"/>
          </p:cNvSpPr>
          <p:nvPr>
            <p:ph idx="1"/>
          </p:nvPr>
        </p:nvSpPr>
        <p:spPr/>
        <p:txBody>
          <a:bodyPr>
            <a:normAutofit/>
          </a:bodyPr>
          <a:lstStyle/>
          <a:p>
            <a:pPr marL="0" indent="0">
              <a:buNone/>
            </a:pPr>
            <a:r>
              <a:rPr lang="en-GB" sz="2800" b="1" dirty="0">
                <a:solidFill>
                  <a:srgbClr val="0070C0"/>
                </a:solidFill>
              </a:rPr>
              <a:t>6</a:t>
            </a:r>
            <a:r>
              <a:rPr lang="en-GB" sz="2800" b="1" dirty="0" smtClean="0">
                <a:solidFill>
                  <a:srgbClr val="0070C0"/>
                </a:solidFill>
              </a:rPr>
              <a:t>) Updated investigational plan (4)</a:t>
            </a:r>
          </a:p>
          <a:p>
            <a:pPr>
              <a:buFontTx/>
              <a:buChar char="-"/>
            </a:pPr>
            <a:r>
              <a:rPr lang="en-GB" sz="2800" dirty="0" smtClean="0"/>
              <a:t>Reformatted to make clearer</a:t>
            </a:r>
          </a:p>
          <a:p>
            <a:pPr>
              <a:buFontTx/>
              <a:buChar char="-"/>
            </a:pPr>
            <a:r>
              <a:rPr lang="en-GB" sz="2800" dirty="0" smtClean="0"/>
              <a:t>Clarification of the single sample process</a:t>
            </a:r>
          </a:p>
          <a:p>
            <a:pPr>
              <a:buFontTx/>
              <a:buChar char="-"/>
            </a:pPr>
            <a:r>
              <a:rPr lang="en-GB" sz="2800" dirty="0" smtClean="0"/>
              <a:t>Clarification that follow-up of those still in longitudinal follow-up (specific subsets only) may continue beyond 5 years if they’re still in BADBIR (5 years or for duration of BADBIR participation, whichever is longer)</a:t>
            </a:r>
          </a:p>
          <a:p>
            <a:pPr>
              <a:buFontTx/>
              <a:buChar char="-"/>
            </a:pPr>
            <a:r>
              <a:rPr lang="en-GB" sz="2800" dirty="0" smtClean="0"/>
              <a:t>Week 12 updated to 12-16 in line with NICE guidelines for the initial evaluation of biologic response</a:t>
            </a:r>
          </a:p>
          <a:p>
            <a:endParaRPr lang="en-GB"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7</a:t>
            </a:fld>
            <a:endParaRPr lang="en-US"/>
          </a:p>
        </p:txBody>
      </p:sp>
    </p:spTree>
    <p:extLst>
      <p:ext uri="{BB962C8B-B14F-4D97-AF65-F5344CB8AC3E}">
        <p14:creationId xmlns:p14="http://schemas.microsoft.com/office/powerpoint/2010/main" val="36480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(6/11)</a:t>
            </a:r>
            <a:endParaRPr lang="en-GB" sz="3600" dirty="0"/>
          </a:p>
        </p:txBody>
      </p:sp>
      <p:sp>
        <p:nvSpPr>
          <p:cNvPr id="3" name="Content Placeholder 2"/>
          <p:cNvSpPr>
            <a:spLocks noGrp="1"/>
          </p:cNvSpPr>
          <p:nvPr>
            <p:ph idx="1"/>
          </p:nvPr>
        </p:nvSpPr>
        <p:spPr/>
        <p:txBody>
          <a:bodyPr>
            <a:normAutofit lnSpcReduction="10000"/>
          </a:bodyPr>
          <a:lstStyle/>
          <a:p>
            <a:pPr marL="0" indent="0">
              <a:buNone/>
            </a:pPr>
            <a:r>
              <a:rPr lang="en-GB" sz="2800" b="1" dirty="0">
                <a:solidFill>
                  <a:srgbClr val="0070C0"/>
                </a:solidFill>
              </a:rPr>
              <a:t>7</a:t>
            </a:r>
            <a:r>
              <a:rPr lang="en-GB" sz="2800" b="1" dirty="0" smtClean="0">
                <a:solidFill>
                  <a:srgbClr val="0070C0"/>
                </a:solidFill>
              </a:rPr>
              <a:t>) Updated investigational plan (4) - continued</a:t>
            </a:r>
          </a:p>
          <a:p>
            <a:pPr>
              <a:buFontTx/>
              <a:buChar char="-"/>
            </a:pPr>
            <a:r>
              <a:rPr lang="en-GB" sz="2800" dirty="0" smtClean="0"/>
              <a:t>Information on additional samples to be collected at specific sites only (just Guy’s &amp; St Thomas’ for now):</a:t>
            </a:r>
          </a:p>
          <a:p>
            <a:pPr lvl="1"/>
            <a:endParaRPr lang="en-GB" sz="2400" dirty="0" smtClean="0"/>
          </a:p>
          <a:p>
            <a:pPr lvl="1"/>
            <a:r>
              <a:rPr lang="en-GB" sz="2400" dirty="0" smtClean="0"/>
              <a:t>Skin biopsies</a:t>
            </a:r>
          </a:p>
          <a:p>
            <a:pPr lvl="1"/>
            <a:r>
              <a:rPr lang="en-GB" sz="2400" dirty="0" smtClean="0"/>
              <a:t>Skin microbiome swabs</a:t>
            </a:r>
          </a:p>
          <a:p>
            <a:pPr lvl="1"/>
            <a:r>
              <a:rPr lang="en-GB" sz="2400" dirty="0" smtClean="0"/>
              <a:t>Blood for Peripheral Blood Mononuclear Cells (PBMCs)</a:t>
            </a:r>
          </a:p>
          <a:p>
            <a:pPr marL="342900" lvl="1" indent="0">
              <a:buNone/>
            </a:pPr>
            <a:endParaRPr lang="en-GB" sz="2800" dirty="0" smtClean="0"/>
          </a:p>
          <a:p>
            <a:pPr marL="0" indent="0">
              <a:buNone/>
            </a:pPr>
            <a:r>
              <a:rPr lang="en-GB" sz="2800" dirty="0" smtClean="0"/>
              <a:t>+ more ‘standard’ samples may be taken at any site at other time points, if required, not exceeding 100ml including all research bloods taken each time</a:t>
            </a:r>
            <a:endParaRPr lang="en-GB" sz="2800"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8</a:t>
            </a:fld>
            <a:endParaRPr lang="en-US"/>
          </a:p>
        </p:txBody>
      </p:sp>
    </p:spTree>
    <p:extLst>
      <p:ext uri="{BB962C8B-B14F-4D97-AF65-F5344CB8AC3E}">
        <p14:creationId xmlns:p14="http://schemas.microsoft.com/office/powerpoint/2010/main" val="107375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5"/>
                </a:solidFill>
              </a:rPr>
              <a:t>Protocol 6 – the changes (7/11)</a:t>
            </a:r>
            <a:endParaRPr lang="en-GB" sz="3600" dirty="0"/>
          </a:p>
        </p:txBody>
      </p:sp>
      <p:sp>
        <p:nvSpPr>
          <p:cNvPr id="3" name="Content Placeholder 2"/>
          <p:cNvSpPr>
            <a:spLocks noGrp="1"/>
          </p:cNvSpPr>
          <p:nvPr>
            <p:ph idx="1"/>
          </p:nvPr>
        </p:nvSpPr>
        <p:spPr/>
        <p:txBody>
          <a:bodyPr>
            <a:normAutofit/>
          </a:bodyPr>
          <a:lstStyle/>
          <a:p>
            <a:pPr marL="0" indent="0">
              <a:buNone/>
            </a:pPr>
            <a:r>
              <a:rPr lang="en-GB" sz="2800" b="1" dirty="0">
                <a:solidFill>
                  <a:srgbClr val="0070C0"/>
                </a:solidFill>
              </a:rPr>
              <a:t>7</a:t>
            </a:r>
            <a:r>
              <a:rPr lang="en-GB" sz="2800" b="1" dirty="0" smtClean="0">
                <a:solidFill>
                  <a:srgbClr val="0070C0"/>
                </a:solidFill>
              </a:rPr>
              <a:t>) Updated investigational plan (4) - continued</a:t>
            </a:r>
          </a:p>
          <a:p>
            <a:pPr>
              <a:buFontTx/>
              <a:buChar char="-"/>
            </a:pPr>
            <a:r>
              <a:rPr lang="en-GB" sz="2800" dirty="0" smtClean="0"/>
              <a:t>Clarification of the plans for the ongoing bioresource which had been an optional consent item in the past</a:t>
            </a:r>
            <a:endParaRPr lang="en-GB" sz="2800" dirty="0"/>
          </a:p>
        </p:txBody>
      </p:sp>
      <p:sp>
        <p:nvSpPr>
          <p:cNvPr id="4" name="Slide Number Placeholder 3"/>
          <p:cNvSpPr>
            <a:spLocks noGrp="1"/>
          </p:cNvSpPr>
          <p:nvPr>
            <p:ph type="sldNum" sz="quarter" idx="12"/>
          </p:nvPr>
        </p:nvSpPr>
        <p:spPr/>
        <p:txBody>
          <a:bodyPr/>
          <a:lstStyle/>
          <a:p>
            <a:pPr>
              <a:defRPr/>
            </a:pPr>
            <a:fld id="{921D4F15-4476-4B18-A91D-7F23A8259FBD}" type="slidenum">
              <a:rPr lang="en-US" smtClean="0"/>
              <a:pPr>
                <a:defRPr/>
              </a:pPr>
              <a:t>9</a:t>
            </a:fld>
            <a:endParaRPr lang="en-US"/>
          </a:p>
        </p:txBody>
      </p:sp>
    </p:spTree>
    <p:extLst>
      <p:ext uri="{BB962C8B-B14F-4D97-AF65-F5344CB8AC3E}">
        <p14:creationId xmlns:p14="http://schemas.microsoft.com/office/powerpoint/2010/main" val="1806756957"/>
      </p:ext>
    </p:extLst>
  </p:cSld>
  <p:clrMapOvr>
    <a:masterClrMapping/>
  </p:clrMapOvr>
</p:sld>
</file>

<file path=ppt/theme/theme1.xml><?xml version="1.0" encoding="utf-8"?>
<a:theme xmlns:a="http://schemas.openxmlformats.org/drawingml/2006/main" name="PSOR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ORT" id="{9C4CD70B-7150-48C6-9BFC-1158BF8F9A63}" vid="{61316B61-A788-4DF7-BC23-2F7B2C8F4B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PSORT</Template>
  <TotalTime>3118</TotalTime>
  <Words>1931</Words>
  <Application>Microsoft Office PowerPoint</Application>
  <PresentationFormat>Widescreen</PresentationFormat>
  <Paragraphs>236</Paragraphs>
  <Slides>28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 New Roman</vt:lpstr>
      <vt:lpstr>PSORT</vt:lpstr>
      <vt:lpstr>BSTOP Amendment 5 (SA05)</vt:lpstr>
      <vt:lpstr>What will these slides cover?</vt:lpstr>
      <vt:lpstr>Protocol 6 – the changes (1/11)</vt:lpstr>
      <vt:lpstr>Protocol 6 – the changes (2/11)</vt:lpstr>
      <vt:lpstr>Protocol 6 – the changes (3/11)</vt:lpstr>
      <vt:lpstr>Protocol 6 – the changes (4/11)</vt:lpstr>
      <vt:lpstr>Protocol 6 – the changes (5/11)</vt:lpstr>
      <vt:lpstr>Protocol 6 – the changes (6/11)</vt:lpstr>
      <vt:lpstr>Protocol 6 – the changes (7/11)</vt:lpstr>
      <vt:lpstr>Protocol 6 – the changes (8/11)</vt:lpstr>
      <vt:lpstr>Protocol 6 – the changes (9/11)</vt:lpstr>
      <vt:lpstr>Protocol 6 – the changes (10/11)</vt:lpstr>
      <vt:lpstr>Protocol 6 – the changes (11/11)</vt:lpstr>
      <vt:lpstr>Any Questions so far about the protocol?  (document changes to follow)</vt:lpstr>
      <vt:lpstr>What documents have we changed?</vt:lpstr>
      <vt:lpstr>Patient information leaflet (PIL/PIS) – the changes (1/5)</vt:lpstr>
      <vt:lpstr>Patient information leaflet (PIL/PIS) – the changes (2/5)</vt:lpstr>
      <vt:lpstr>Patient information leaflet (PIL/PIS) – the changes (3/5)</vt:lpstr>
      <vt:lpstr>Patient information leaflet (PIL/PIS) – the changes (4/5)</vt:lpstr>
      <vt:lpstr>Patient information leaflet (PIL/PIS) – the changes (5/5)</vt:lpstr>
      <vt:lpstr>Patient consent form – the changes (1/2)</vt:lpstr>
      <vt:lpstr>Patient consent form – the changes (2/2)</vt:lpstr>
      <vt:lpstr>What documents have we changed?</vt:lpstr>
      <vt:lpstr>What documents have we introduced?</vt:lpstr>
      <vt:lpstr>What documents have we introduced?</vt:lpstr>
      <vt:lpstr>Any Questions?</vt:lpstr>
      <vt:lpstr>Contacts</vt:lpstr>
      <vt:lpstr>BSTOP website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Karren</dc:creator>
  <cp:lastModifiedBy>Vergnano Marta</cp:lastModifiedBy>
  <cp:revision>324</cp:revision>
  <cp:lastPrinted>2019-05-02T11:32:49Z</cp:lastPrinted>
  <dcterms:created xsi:type="dcterms:W3CDTF">2012-11-25T16:10:21Z</dcterms:created>
  <dcterms:modified xsi:type="dcterms:W3CDTF">2019-08-02T13:42:46Z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b290acd1-1412-4435-9640-274fc01da151</vt:lpwstr>
  </property>
</Properties>
</file>