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8"/>
  </p:notesMasterIdLst>
  <p:handoutMasterIdLst>
    <p:handoutMasterId r:id="rId29"/>
  </p:handoutMasterIdLst>
  <p:sldIdLst>
    <p:sldId id="466" r:id="rId3"/>
    <p:sldId id="473" r:id="rId4"/>
    <p:sldId id="429" r:id="rId5"/>
    <p:sldId id="469" r:id="rId6"/>
    <p:sldId id="470" r:id="rId7"/>
    <p:sldId id="468" r:id="rId8"/>
    <p:sldId id="471" r:id="rId9"/>
    <p:sldId id="457" r:id="rId10"/>
    <p:sldId id="458" r:id="rId11"/>
    <p:sldId id="427" r:id="rId12"/>
    <p:sldId id="467" r:id="rId13"/>
    <p:sldId id="428" r:id="rId14"/>
    <p:sldId id="460" r:id="rId15"/>
    <p:sldId id="462" r:id="rId16"/>
    <p:sldId id="443" r:id="rId17"/>
    <p:sldId id="444" r:id="rId18"/>
    <p:sldId id="448" r:id="rId19"/>
    <p:sldId id="431" r:id="rId20"/>
    <p:sldId id="436" r:id="rId21"/>
    <p:sldId id="461" r:id="rId22"/>
    <p:sldId id="438" r:id="rId23"/>
    <p:sldId id="441" r:id="rId24"/>
    <p:sldId id="465" r:id="rId25"/>
    <p:sldId id="442" r:id="rId26"/>
    <p:sldId id="45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46" userDrawn="1">
          <p15:clr>
            <a:srgbClr val="A4A3A4"/>
          </p15:clr>
        </p15:guide>
        <p15:guide id="2" pos="3840" userDrawn="1">
          <p15:clr>
            <a:srgbClr val="A4A3A4"/>
          </p15:clr>
        </p15:guide>
        <p15:guide id="3" orient="horz" pos="343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ADEE"/>
    <a:srgbClr val="D80815"/>
    <a:srgbClr val="E22525"/>
    <a:srgbClr val="EF4135"/>
    <a:srgbClr val="000000"/>
    <a:srgbClr val="DE2E20"/>
    <a:srgbClr val="FF0066"/>
    <a:srgbClr val="8E302E"/>
    <a:srgbClr val="EF4136"/>
    <a:srgbClr val="3531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101" autoAdjust="0"/>
    <p:restoredTop sz="93796" autoAdjust="0"/>
  </p:normalViewPr>
  <p:slideViewPr>
    <p:cSldViewPr snapToObjects="1">
      <p:cViewPr>
        <p:scale>
          <a:sx n="75" d="100"/>
          <a:sy n="75" d="100"/>
        </p:scale>
        <p:origin x="-1904" y="-568"/>
      </p:cViewPr>
      <p:guideLst>
        <p:guide orient="horz" pos="346"/>
        <p:guide orient="horz" pos="3430"/>
        <p:guide pos="3840"/>
      </p:guideLst>
    </p:cSldViewPr>
  </p:slideViewPr>
  <p:notesTextViewPr>
    <p:cViewPr>
      <p:scale>
        <a:sx n="300" d="100"/>
        <a:sy n="300" d="100"/>
      </p:scale>
      <p:origin x="0" y="0"/>
    </p:cViewPr>
  </p:notesTextViewPr>
  <p:sorterViewPr>
    <p:cViewPr varScale="1">
      <p:scale>
        <a:sx n="100" d="100"/>
        <a:sy n="100" d="100"/>
      </p:scale>
      <p:origin x="0" y="2368"/>
    </p:cViewPr>
  </p:sorterViewPr>
  <p:notesViewPr>
    <p:cSldViewPr snapToObjects="1">
      <p:cViewPr varScale="1">
        <p:scale>
          <a:sx n="81" d="100"/>
          <a:sy n="81" d="100"/>
        </p:scale>
        <p:origin x="3894" y="66"/>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GB"/>
              <a:t>NOT PROTECTIVELY MARKED</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7E8472-637A-4ABA-AF99-C08E316B2E5B}" type="datetimeFigureOut">
              <a:rPr lang="en-GB" smtClean="0"/>
              <a:pPr/>
              <a:t>12/8/20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NOT PROTECTIVELY MARKED</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DCC316-83B2-473D-BA74-83F3709210FD}" type="slidenum">
              <a:rPr lang="en-GB" smtClean="0"/>
              <a:pPr/>
              <a:t>‹#›</a:t>
            </a:fld>
            <a:endParaRPr lang="en-GB"/>
          </a:p>
        </p:txBody>
      </p:sp>
    </p:spTree>
    <p:extLst>
      <p:ext uri="{BB962C8B-B14F-4D97-AF65-F5344CB8AC3E}">
        <p14:creationId xmlns:p14="http://schemas.microsoft.com/office/powerpoint/2010/main" val="79751576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GB"/>
              <a:t>NOT PROTECTIVELY MARKED</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860510-B2E7-4B02-B498-E6DE050C9CCC}" type="datetimeFigureOut">
              <a:rPr lang="en-GB" smtClean="0"/>
              <a:pPr/>
              <a:t>12/8/20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NOT PROTECTIVELY MARKED</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283560-9A2E-4EA2-B43F-CDA5616E6493}" type="slidenum">
              <a:rPr lang="en-GB" smtClean="0"/>
              <a:pPr/>
              <a:t>‹#›</a:t>
            </a:fld>
            <a:endParaRPr lang="en-GB"/>
          </a:p>
        </p:txBody>
      </p:sp>
    </p:spTree>
    <p:extLst>
      <p:ext uri="{BB962C8B-B14F-4D97-AF65-F5344CB8AC3E}">
        <p14:creationId xmlns:p14="http://schemas.microsoft.com/office/powerpoint/2010/main" val="41636321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r>
              <a:rPr lang="en-GB"/>
              <a:t>NOT PROTECTIVELY MARKED</a:t>
            </a:r>
          </a:p>
        </p:txBody>
      </p:sp>
      <p:sp>
        <p:nvSpPr>
          <p:cNvPr id="5" name="Footer Placeholder 4"/>
          <p:cNvSpPr>
            <a:spLocks noGrp="1"/>
          </p:cNvSpPr>
          <p:nvPr>
            <p:ph type="ftr" sz="quarter" idx="4"/>
          </p:nvPr>
        </p:nvSpPr>
        <p:spPr/>
        <p:txBody>
          <a:bodyPr/>
          <a:lstStyle/>
          <a:p>
            <a:r>
              <a:rPr lang="en-GB"/>
              <a:t>NOT PROTECTIVELY MARKED</a:t>
            </a:r>
          </a:p>
        </p:txBody>
      </p:sp>
      <p:sp>
        <p:nvSpPr>
          <p:cNvPr id="6" name="Slide Number Placeholder 5"/>
          <p:cNvSpPr>
            <a:spLocks noGrp="1"/>
          </p:cNvSpPr>
          <p:nvPr>
            <p:ph type="sldNum" sz="quarter" idx="5"/>
          </p:nvPr>
        </p:nvSpPr>
        <p:spPr/>
        <p:txBody>
          <a:bodyPr/>
          <a:lstStyle/>
          <a:p>
            <a:fld id="{8D283560-9A2E-4EA2-B43F-CDA5616E6493}" type="slidenum">
              <a:rPr lang="en-GB" smtClean="0"/>
              <a:pPr/>
              <a:t>1</a:t>
            </a:fld>
            <a:endParaRPr lang="en-GB"/>
          </a:p>
        </p:txBody>
      </p:sp>
    </p:spTree>
    <p:extLst>
      <p:ext uri="{BB962C8B-B14F-4D97-AF65-F5344CB8AC3E}">
        <p14:creationId xmlns:p14="http://schemas.microsoft.com/office/powerpoint/2010/main" val="966431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latin typeface="+mn-lt"/>
                <a:ea typeface="+mn-ea"/>
                <a:cs typeface="+mn-cs"/>
              </a:rPr>
              <a:t>More recently they have taken on another 2 Parks under separate NGO's in Malawi and Swaziland.  Whilst they are a Private company they work very hard in keeping costs as low as possible and (anecdotally) told are more cost effective than many NGO’s.</a:t>
            </a:r>
            <a:endParaRPr lang="en-GB"/>
          </a:p>
        </p:txBody>
      </p:sp>
      <p:sp>
        <p:nvSpPr>
          <p:cNvPr id="4" name="Header Placeholder 3"/>
          <p:cNvSpPr>
            <a:spLocks noGrp="1"/>
          </p:cNvSpPr>
          <p:nvPr>
            <p:ph type="hdr" sz="quarter"/>
          </p:nvPr>
        </p:nvSpPr>
        <p:spPr/>
        <p:txBody>
          <a:bodyPr/>
          <a:lstStyle/>
          <a:p>
            <a:r>
              <a:rPr lang="en-GB"/>
              <a:t>NOT PROTECTIVELY MARKED</a:t>
            </a:r>
          </a:p>
        </p:txBody>
      </p:sp>
      <p:sp>
        <p:nvSpPr>
          <p:cNvPr id="5" name="Footer Placeholder 4"/>
          <p:cNvSpPr>
            <a:spLocks noGrp="1"/>
          </p:cNvSpPr>
          <p:nvPr>
            <p:ph type="ftr" sz="quarter" idx="4"/>
          </p:nvPr>
        </p:nvSpPr>
        <p:spPr/>
        <p:txBody>
          <a:bodyPr/>
          <a:lstStyle/>
          <a:p>
            <a:r>
              <a:rPr lang="en-GB"/>
              <a:t>NOT PROTECTIVELY MARKED</a:t>
            </a:r>
          </a:p>
        </p:txBody>
      </p:sp>
      <p:sp>
        <p:nvSpPr>
          <p:cNvPr id="6" name="Slide Number Placeholder 5"/>
          <p:cNvSpPr>
            <a:spLocks noGrp="1"/>
          </p:cNvSpPr>
          <p:nvPr>
            <p:ph type="sldNum" sz="quarter" idx="5"/>
          </p:nvPr>
        </p:nvSpPr>
        <p:spPr/>
        <p:txBody>
          <a:bodyPr/>
          <a:lstStyle/>
          <a:p>
            <a:fld id="{8D283560-9A2E-4EA2-B43F-CDA5616E6493}" type="slidenum">
              <a:rPr lang="en-GB" smtClean="0"/>
              <a:pPr/>
              <a:t>22</a:t>
            </a:fld>
            <a:endParaRPr lang="en-GB"/>
          </a:p>
        </p:txBody>
      </p:sp>
    </p:spTree>
    <p:extLst>
      <p:ext uri="{BB962C8B-B14F-4D97-AF65-F5344CB8AC3E}">
        <p14:creationId xmlns:p14="http://schemas.microsoft.com/office/powerpoint/2010/main" val="929290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en-GB" sz="1200" b="0" kern="1200">
                <a:solidFill>
                  <a:schemeClr val="tx1"/>
                </a:solidFill>
                <a:effectLst/>
                <a:latin typeface="+mn-lt"/>
                <a:ea typeface="+mn-ea"/>
                <a:cs typeface="+mn-cs"/>
              </a:rPr>
              <a:t>The UK has had a fingerprint database since 1901. A significant number of detections are still made using fingerprints. </a:t>
            </a:r>
          </a:p>
          <a:p>
            <a:pPr>
              <a:spcBef>
                <a:spcPts val="1200"/>
              </a:spcBef>
            </a:pPr>
            <a:endParaRPr lang="en-GB" sz="1200"/>
          </a:p>
          <a:p>
            <a:pPr>
              <a:spcBef>
                <a:spcPts val="1200"/>
              </a:spcBef>
            </a:pPr>
            <a:r>
              <a:rPr lang="en-GB" sz="1200"/>
              <a:t>Allows each bureau to search scene of crime marks and ten print sets. Ident1 is essentially a collection of databases against which you can search known and unknown marks and tenprint sets; Unknown tenprint sets can be searched against known tenprints within the database (to identify recidivists and deadsets). Unidentified marks from crime scenes can be searched against known tenprints within the database. Known tenprints can be searched against unidentified crime scene marks. Marks taken from one scene can be searched against crime scene marks on the database to link the scenes.</a:t>
            </a:r>
          </a:p>
          <a:p>
            <a:pPr lvl="0">
              <a:spcBef>
                <a:spcPts val="1200"/>
              </a:spcBef>
            </a:pPr>
            <a:endParaRPr lang="en-GB" sz="1200"/>
          </a:p>
          <a:p>
            <a:r>
              <a:rPr lang="en-GB" sz="1200" b="0" kern="1200">
                <a:solidFill>
                  <a:schemeClr val="tx1"/>
                </a:solidFill>
                <a:effectLst/>
                <a:latin typeface="+mn-lt"/>
                <a:ea typeface="+mn-ea"/>
                <a:cs typeface="+mn-cs"/>
              </a:rPr>
              <a:t>IDENT1 currently contains the fingerprints of 7.1 million people (according to National Police Improvement Agency). Verifies identity of some 1,500,000 people each year taken into custody and arrested or detained, as well as to link some 80,000 scenes of crime marks each year to previously proven identities. Checks more than 2,000 identities from Lantern mobile devices per month. The current turn-around time for simple mark to print searches can be 60 seconds. For multiple searches/prints this can take a few minutes. </a:t>
            </a:r>
          </a:p>
          <a:p>
            <a:endParaRPr lang="en-GB" sz="1200" b="0" kern="1200">
              <a:solidFill>
                <a:schemeClr val="tx1"/>
              </a:solidFill>
              <a:effectLst/>
              <a:latin typeface="+mn-lt"/>
              <a:ea typeface="+mn-ea"/>
              <a:cs typeface="+mn-cs"/>
            </a:endParaRPr>
          </a:p>
          <a:p>
            <a:r>
              <a:rPr lang="en-GB" sz="1200" b="0" kern="1200">
                <a:solidFill>
                  <a:schemeClr val="tx1"/>
                </a:solidFill>
                <a:effectLst/>
                <a:latin typeface="+mn-lt"/>
                <a:ea typeface="+mn-ea"/>
                <a:cs typeface="+mn-cs"/>
              </a:rPr>
              <a:t>Connects 57 police forces and agencies, with over 1200 workstations and 440 Livescan units throughout UK.</a:t>
            </a:r>
          </a:p>
          <a:p>
            <a:endParaRPr lang="en-GB" sz="1200" b="0" kern="1200">
              <a:solidFill>
                <a:schemeClr val="tx1"/>
              </a:solidFill>
              <a:effectLst/>
              <a:latin typeface="+mn-lt"/>
              <a:ea typeface="+mn-ea"/>
              <a:cs typeface="+mn-cs"/>
            </a:endParaRPr>
          </a:p>
          <a:p>
            <a:r>
              <a:rPr lang="en-GB" sz="1200" b="0" kern="1200">
                <a:solidFill>
                  <a:schemeClr val="tx1"/>
                </a:solidFill>
                <a:effectLst/>
                <a:latin typeface="+mn-lt"/>
                <a:ea typeface="+mn-ea"/>
                <a:cs typeface="+mn-cs"/>
              </a:rPr>
              <a:t>IDENT1 also has an interface to the Immigration and Nationality Directorate's (IND) Immigration and Asylum Fingerprint System (IAFS). Searches can be conducted in both directions by the IND and the police service.Checks 40,000 identities per week for UK Visas and Immigration. </a:t>
            </a:r>
          </a:p>
          <a:p>
            <a:endParaRPr lang="en-GB" sz="1200" b="0"/>
          </a:p>
          <a:p>
            <a:endParaRPr lang="en-GB"/>
          </a:p>
          <a:p>
            <a:endParaRPr lang="en-GB"/>
          </a:p>
        </p:txBody>
      </p:sp>
      <p:sp>
        <p:nvSpPr>
          <p:cNvPr id="4" name="Header Placeholder 3"/>
          <p:cNvSpPr>
            <a:spLocks noGrp="1"/>
          </p:cNvSpPr>
          <p:nvPr>
            <p:ph type="hdr" sz="quarter"/>
          </p:nvPr>
        </p:nvSpPr>
        <p:spPr/>
        <p:txBody>
          <a:bodyPr/>
          <a:lstStyle/>
          <a:p>
            <a:r>
              <a:rPr lang="en-GB"/>
              <a:t>NOT PROTECTIVELY MARKED</a:t>
            </a:r>
          </a:p>
        </p:txBody>
      </p:sp>
      <p:sp>
        <p:nvSpPr>
          <p:cNvPr id="5" name="Footer Placeholder 4"/>
          <p:cNvSpPr>
            <a:spLocks noGrp="1"/>
          </p:cNvSpPr>
          <p:nvPr>
            <p:ph type="ftr" sz="quarter" idx="4"/>
          </p:nvPr>
        </p:nvSpPr>
        <p:spPr/>
        <p:txBody>
          <a:bodyPr/>
          <a:lstStyle/>
          <a:p>
            <a:r>
              <a:rPr lang="en-GB"/>
              <a:t>NOT PROTECTIVELY MARKED</a:t>
            </a:r>
          </a:p>
        </p:txBody>
      </p:sp>
      <p:sp>
        <p:nvSpPr>
          <p:cNvPr id="6" name="Slide Number Placeholder 5"/>
          <p:cNvSpPr>
            <a:spLocks noGrp="1"/>
          </p:cNvSpPr>
          <p:nvPr>
            <p:ph type="sldNum" sz="quarter" idx="5"/>
          </p:nvPr>
        </p:nvSpPr>
        <p:spPr/>
        <p:txBody>
          <a:bodyPr/>
          <a:lstStyle/>
          <a:p>
            <a:fld id="{8D283560-9A2E-4EA2-B43F-CDA5616E6493}" type="slidenum">
              <a:rPr lang="en-GB" smtClean="0"/>
              <a:pPr/>
              <a:t>23</a:t>
            </a:fld>
            <a:endParaRPr lang="en-GB"/>
          </a:p>
        </p:txBody>
      </p:sp>
    </p:spTree>
    <p:extLst>
      <p:ext uri="{BB962C8B-B14F-4D97-AF65-F5344CB8AC3E}">
        <p14:creationId xmlns:p14="http://schemas.microsoft.com/office/powerpoint/2010/main" val="1177184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NOT PROTECTIVELY MARKED</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NOT PROTECTIVELY MARKED</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283560-9A2E-4EA2-B43F-CDA5616E649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9782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General info: in the early 1900s African Elephant populations were estimated to be in the millions. According to World Wildlife Fund, today there are around 700,000 African Elephants in the wild.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In 1989, CITES (Convention on International Trade in Endangered Species of Wild Fauna and Flora) banned the international ivory trade. Yet poaching for ivory has been steadily increasing, with 800,000 African elephants killed over the last three decades.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In 1989, the U.S. Congress passed the African Elephant Conservation Act, which was aimed at improving elephant African elephant populations. Parts of the act include reducing the ivory trade and supporting African conservation efforts. Unfortunately, the Trump administration reversed a ban on elephant trophy imports in 2017, saying that hunting African elephants in Zimbabwe and Zambia “will enhance the survival of the species in the wild.”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Some other facts (about elephants, not Trump – we won’t go there):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a:solidFill>
                  <a:schemeClr val="tx1"/>
                </a:solidFill>
                <a:effectLst/>
                <a:latin typeface="+mn-lt"/>
                <a:ea typeface="+mn-ea"/>
                <a:cs typeface="+mn-cs"/>
              </a:rPr>
              <a:t>The word “elephant” comes from the Greek word “elephas” which means “ivory”.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a:solidFill>
                  <a:schemeClr val="tx1"/>
                </a:solidFill>
                <a:effectLst/>
                <a:latin typeface="+mn-lt"/>
                <a:ea typeface="+mn-ea"/>
                <a:cs typeface="+mn-cs"/>
              </a:rPr>
              <a:t>African elephants are divided into two subspecies: savannah (bush) and forest. Savannah elephants are larger, with curved tusks, while forest elephants are smaller, with tusks that are straighter and point downward.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a:solidFill>
                  <a:schemeClr val="tx1"/>
                </a:solidFill>
                <a:effectLst/>
                <a:latin typeface="+mn-lt"/>
                <a:ea typeface="+mn-ea"/>
                <a:cs typeface="+mn-cs"/>
              </a:rPr>
              <a:t>An adult male’s tusk grows about 7 inches each year on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a:solidFill>
                  <a:schemeClr val="tx1"/>
                </a:solidFill>
                <a:effectLst/>
                <a:latin typeface="+mn-lt"/>
                <a:ea typeface="+mn-ea"/>
                <a:cs typeface="+mn-cs"/>
              </a:rPr>
              <a:t>Some are left-tusked, others are right-tusked. They’ll favor that tusk when fighting other Elephants, picking things up, or stripping leaves and bark off trees. Because of constant usage, their preferred tusk gets shorter over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a:solidFill>
                  <a:schemeClr val="tx1"/>
                </a:solidFill>
                <a:effectLst/>
                <a:latin typeface="+mn-lt"/>
                <a:ea typeface="+mn-ea"/>
                <a:cs typeface="+mn-cs"/>
              </a:rPr>
              <a:t>An Elephant’s tusk can weigh up to 22 pounds. Each one is worth $10,000-$15,000 on the black market in Asia, where they are used to make everything from billiard balls and piano keys to chopsticks.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Reasons for decline in killing: most notably due to government intervention and tighter restrictions, closures of domestic ivory markets – conversely trafficking still remains as large now as it has done and one possible explanation is that crime gangs are panic selling - so much so that one report reveals 2016 as recording highs for the amounts of ivory trafficked across the globe over the past decade.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lvl="0"/>
            <a:r>
              <a:rPr lang="en-GB" sz="1200" kern="1200">
                <a:solidFill>
                  <a:schemeClr val="tx1"/>
                </a:solidFill>
                <a:effectLst/>
                <a:latin typeface="+mn-lt"/>
                <a:ea typeface="+mn-ea"/>
                <a:cs typeface="+mn-cs"/>
              </a:rPr>
              <a:t>Eastern Africa acts as the maritime gateway to the east where the majority of demand lies. Forensic DNA work already conducted originates a lot of the seized ivory to Central Africa. This process, whilst able to generate large amounts of data, is costly and could be further developed using cheaper, evidential data.</a:t>
            </a:r>
          </a:p>
          <a:p>
            <a:pPr lvl="0"/>
            <a:endParaRPr lang="en-GB" sz="1200" kern="1200">
              <a:solidFill>
                <a:schemeClr val="tx1"/>
              </a:solidFill>
              <a:effectLst/>
              <a:latin typeface="+mn-lt"/>
              <a:ea typeface="+mn-ea"/>
              <a:cs typeface="+mn-cs"/>
            </a:endParaRPr>
          </a:p>
          <a:p>
            <a:pPr lvl="0"/>
            <a:r>
              <a:rPr lang="en-GB" sz="1200" kern="1200">
                <a:solidFill>
                  <a:schemeClr val="tx1"/>
                </a:solidFill>
                <a:effectLst/>
                <a:latin typeface="+mn-lt"/>
                <a:ea typeface="+mn-ea"/>
                <a:cs typeface="+mn-cs"/>
              </a:rPr>
              <a:t>The Elephant Trade Information System (ETIS), managed by CITES, suggests the average ivory seizure to be 500kg which equates to about 90 tusks. Between 2009-2014, there were 91 such shipments totalling 159 metric tonnes of ivory seized globally, representing ivory from at least 15,900 elephants. </a:t>
            </a:r>
          </a:p>
          <a:p>
            <a:pPr lvl="0"/>
            <a:endParaRPr lang="en-GB" sz="1200" kern="1200">
              <a:solidFill>
                <a:schemeClr val="tx1"/>
              </a:solidFill>
              <a:effectLst/>
              <a:latin typeface="+mn-lt"/>
              <a:ea typeface="+mn-ea"/>
              <a:cs typeface="+mn-cs"/>
            </a:endParaRPr>
          </a:p>
          <a:p>
            <a:pPr lvl="0"/>
            <a:r>
              <a:rPr lang="en-GB" sz="1200" kern="1200">
                <a:solidFill>
                  <a:schemeClr val="tx1"/>
                </a:solidFill>
                <a:effectLst/>
                <a:latin typeface="+mn-lt"/>
                <a:ea typeface="+mn-ea"/>
                <a:cs typeface="+mn-cs"/>
              </a:rPr>
              <a:t>However, using the Proportion of illegally killed elephant scores (PIKE) it suggests that only about 10% of ivory flow is seized, that’s still a vast amount of intelligence and evidence that has yet to be harvested.</a:t>
            </a:r>
          </a:p>
          <a:p>
            <a:pPr lvl="0"/>
            <a:r>
              <a:rPr lang="en-GB" sz="1200" kern="1200">
                <a:solidFill>
                  <a:schemeClr val="tx1"/>
                </a:solidFill>
                <a:effectLst/>
                <a:latin typeface="+mn-lt"/>
                <a:ea typeface="+mn-ea"/>
                <a:cs typeface="+mn-cs"/>
              </a:rPr>
              <a:t>The predominance of large scale seizure  in the seizure total and the geographical concentration of poaching suggests a market controlled by a limited amount of players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lvl="0"/>
            <a:r>
              <a:rPr lang="en-GB" sz="1200" kern="1200">
                <a:solidFill>
                  <a:schemeClr val="tx1"/>
                </a:solidFill>
                <a:effectLst/>
                <a:latin typeface="+mn-lt"/>
                <a:ea typeface="+mn-ea"/>
                <a:cs typeface="+mn-cs"/>
              </a:rPr>
              <a:t>People conducting the poaching cannot be described succinctly. Without direct links to destination markets, poachers would be paid minimal rates, however if the current estimate of 10% of the final retail price is accurate, they would earn collectively between 10-40 million US dollars a year. </a:t>
            </a:r>
          </a:p>
          <a:p>
            <a:pPr lvl="0"/>
            <a:endParaRPr lang="en-GB" sz="1200" kern="1200">
              <a:solidFill>
                <a:schemeClr val="tx1"/>
              </a:solidFill>
              <a:effectLst/>
              <a:latin typeface="+mn-lt"/>
              <a:ea typeface="+mn-ea"/>
              <a:cs typeface="+mn-cs"/>
            </a:endParaRPr>
          </a:p>
          <a:p>
            <a:pPr lvl="0"/>
            <a:r>
              <a:rPr lang="en-GB" sz="1200" kern="1200">
                <a:solidFill>
                  <a:schemeClr val="tx1"/>
                </a:solidFill>
                <a:effectLst/>
                <a:latin typeface="+mn-lt"/>
                <a:ea typeface="+mn-ea"/>
                <a:cs typeface="+mn-cs"/>
              </a:rPr>
              <a:t>The United Nations has emphasised the role of security officers and media have also reported incidents where rangers, responsible for protecting wildlife populations were found to be active in poaching.</a:t>
            </a:r>
          </a:p>
          <a:p>
            <a:pPr lvl="0"/>
            <a:r>
              <a:rPr lang="en-GB" sz="1200" kern="1200">
                <a:solidFill>
                  <a:schemeClr val="tx1"/>
                </a:solidFill>
                <a:effectLst/>
                <a:latin typeface="+mn-lt"/>
                <a:ea typeface="+mn-ea"/>
                <a:cs typeface="+mn-cs"/>
              </a:rPr>
              <a:t>It is therefore reliable to assume to that these limited amount of players are directly linked or are themselves organised crime syndicates which as we know promote amongst others;</a:t>
            </a:r>
          </a:p>
          <a:p>
            <a:pPr lvl="1"/>
            <a:r>
              <a:rPr lang="en-GB" sz="1200" kern="1200">
                <a:solidFill>
                  <a:schemeClr val="tx1"/>
                </a:solidFill>
                <a:effectLst/>
                <a:latin typeface="+mn-lt"/>
                <a:ea typeface="+mn-ea"/>
                <a:cs typeface="+mn-cs"/>
              </a:rPr>
              <a:t>Corruption</a:t>
            </a:r>
          </a:p>
          <a:p>
            <a:pPr lvl="1"/>
            <a:r>
              <a:rPr lang="en-GB" sz="1200" kern="1200">
                <a:solidFill>
                  <a:schemeClr val="tx1"/>
                </a:solidFill>
                <a:effectLst/>
                <a:latin typeface="+mn-lt"/>
                <a:ea typeface="+mn-ea"/>
                <a:cs typeface="+mn-cs"/>
              </a:rPr>
              <a:t>Terrorism</a:t>
            </a:r>
          </a:p>
          <a:p>
            <a:pPr lvl="1"/>
            <a:r>
              <a:rPr lang="en-GB" sz="1200" kern="1200">
                <a:solidFill>
                  <a:schemeClr val="tx1"/>
                </a:solidFill>
                <a:effectLst/>
                <a:latin typeface="+mn-lt"/>
                <a:ea typeface="+mn-ea"/>
                <a:cs typeface="+mn-cs"/>
              </a:rPr>
              <a:t>Slavery</a:t>
            </a:r>
          </a:p>
        </p:txBody>
      </p:sp>
      <p:sp>
        <p:nvSpPr>
          <p:cNvPr id="4" name="Header Placeholder 3"/>
          <p:cNvSpPr>
            <a:spLocks noGrp="1"/>
          </p:cNvSpPr>
          <p:nvPr>
            <p:ph type="hdr" sz="quarter"/>
          </p:nvPr>
        </p:nvSpPr>
        <p:spPr/>
        <p:txBody>
          <a:bodyPr/>
          <a:lstStyle/>
          <a:p>
            <a:r>
              <a:rPr lang="en-GB"/>
              <a:t>NOT PROTECTIVELY MARKED</a:t>
            </a:r>
          </a:p>
        </p:txBody>
      </p:sp>
      <p:sp>
        <p:nvSpPr>
          <p:cNvPr id="5" name="Footer Placeholder 4"/>
          <p:cNvSpPr>
            <a:spLocks noGrp="1"/>
          </p:cNvSpPr>
          <p:nvPr>
            <p:ph type="ftr" sz="quarter" idx="4"/>
          </p:nvPr>
        </p:nvSpPr>
        <p:spPr/>
        <p:txBody>
          <a:bodyPr/>
          <a:lstStyle/>
          <a:p>
            <a:r>
              <a:rPr lang="en-GB"/>
              <a:t>NOT PROTECTIVELY MARKED</a:t>
            </a:r>
          </a:p>
        </p:txBody>
      </p:sp>
      <p:sp>
        <p:nvSpPr>
          <p:cNvPr id="6" name="Slide Number Placeholder 5"/>
          <p:cNvSpPr>
            <a:spLocks noGrp="1"/>
          </p:cNvSpPr>
          <p:nvPr>
            <p:ph type="sldNum" sz="quarter" idx="5"/>
          </p:nvPr>
        </p:nvSpPr>
        <p:spPr/>
        <p:txBody>
          <a:bodyPr/>
          <a:lstStyle/>
          <a:p>
            <a:fld id="{8D283560-9A2E-4EA2-B43F-CDA5616E6493}" type="slidenum">
              <a:rPr lang="en-GB" smtClean="0"/>
              <a:pPr/>
              <a:t>3</a:t>
            </a:fld>
            <a:endParaRPr lang="en-GB"/>
          </a:p>
        </p:txBody>
      </p:sp>
    </p:spTree>
    <p:extLst>
      <p:ext uri="{BB962C8B-B14F-4D97-AF65-F5344CB8AC3E}">
        <p14:creationId xmlns:p14="http://schemas.microsoft.com/office/powerpoint/2010/main" val="1084386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GB"/>
              <a:t>NOT PROTECTIVELY MARKED</a:t>
            </a:r>
          </a:p>
        </p:txBody>
      </p:sp>
      <p:sp>
        <p:nvSpPr>
          <p:cNvPr id="5" name="Footer Placeholder 4"/>
          <p:cNvSpPr>
            <a:spLocks noGrp="1"/>
          </p:cNvSpPr>
          <p:nvPr>
            <p:ph type="ftr" sz="quarter" idx="4"/>
          </p:nvPr>
        </p:nvSpPr>
        <p:spPr/>
        <p:txBody>
          <a:bodyPr/>
          <a:lstStyle/>
          <a:p>
            <a:r>
              <a:rPr lang="en-GB"/>
              <a:t>NOT PROTECTIVELY MARKED</a:t>
            </a:r>
          </a:p>
        </p:txBody>
      </p:sp>
      <p:sp>
        <p:nvSpPr>
          <p:cNvPr id="6" name="Slide Number Placeholder 5"/>
          <p:cNvSpPr>
            <a:spLocks noGrp="1"/>
          </p:cNvSpPr>
          <p:nvPr>
            <p:ph type="sldNum" sz="quarter" idx="5"/>
          </p:nvPr>
        </p:nvSpPr>
        <p:spPr/>
        <p:txBody>
          <a:bodyPr/>
          <a:lstStyle/>
          <a:p>
            <a:fld id="{8D283560-9A2E-4EA2-B43F-CDA5616E6493}" type="slidenum">
              <a:rPr lang="en-GB" smtClean="0"/>
              <a:pPr/>
              <a:t>4</a:t>
            </a:fld>
            <a:endParaRPr lang="en-GB"/>
          </a:p>
        </p:txBody>
      </p:sp>
    </p:spTree>
    <p:extLst>
      <p:ext uri="{BB962C8B-B14F-4D97-AF65-F5344CB8AC3E}">
        <p14:creationId xmlns:p14="http://schemas.microsoft.com/office/powerpoint/2010/main" val="1734676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UK has the resources to assist and capability to introduce fingerprinting and forensics to nations that don’t</a:t>
            </a:r>
          </a:p>
        </p:txBody>
      </p:sp>
      <p:sp>
        <p:nvSpPr>
          <p:cNvPr id="4" name="Header Placeholder 3"/>
          <p:cNvSpPr>
            <a:spLocks noGrp="1"/>
          </p:cNvSpPr>
          <p:nvPr>
            <p:ph type="hdr" sz="quarter"/>
          </p:nvPr>
        </p:nvSpPr>
        <p:spPr/>
        <p:txBody>
          <a:bodyPr/>
          <a:lstStyle/>
          <a:p>
            <a:r>
              <a:rPr lang="en-GB"/>
              <a:t>NOT PROTECTIVELY MARKED</a:t>
            </a:r>
          </a:p>
        </p:txBody>
      </p:sp>
      <p:sp>
        <p:nvSpPr>
          <p:cNvPr id="5" name="Footer Placeholder 4"/>
          <p:cNvSpPr>
            <a:spLocks noGrp="1"/>
          </p:cNvSpPr>
          <p:nvPr>
            <p:ph type="ftr" sz="quarter" idx="4"/>
          </p:nvPr>
        </p:nvSpPr>
        <p:spPr/>
        <p:txBody>
          <a:bodyPr/>
          <a:lstStyle/>
          <a:p>
            <a:r>
              <a:rPr lang="en-GB"/>
              <a:t>NOT PROTECTIVELY MARKED</a:t>
            </a:r>
          </a:p>
        </p:txBody>
      </p:sp>
      <p:sp>
        <p:nvSpPr>
          <p:cNvPr id="6" name="Slide Number Placeholder 5"/>
          <p:cNvSpPr>
            <a:spLocks noGrp="1"/>
          </p:cNvSpPr>
          <p:nvPr>
            <p:ph type="sldNum" sz="quarter" idx="5"/>
          </p:nvPr>
        </p:nvSpPr>
        <p:spPr/>
        <p:txBody>
          <a:bodyPr/>
          <a:lstStyle/>
          <a:p>
            <a:fld id="{8D283560-9A2E-4EA2-B43F-CDA5616E6493}" type="slidenum">
              <a:rPr lang="en-GB" smtClean="0"/>
              <a:pPr/>
              <a:t>6</a:t>
            </a:fld>
            <a:endParaRPr lang="en-GB"/>
          </a:p>
        </p:txBody>
      </p:sp>
    </p:spTree>
    <p:extLst>
      <p:ext uri="{BB962C8B-B14F-4D97-AF65-F5344CB8AC3E}">
        <p14:creationId xmlns:p14="http://schemas.microsoft.com/office/powerpoint/2010/main" val="2346484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UK has the resources to assist and capability to introduce fingerprinting and forensics to nations that don’t</a:t>
            </a:r>
          </a:p>
        </p:txBody>
      </p:sp>
      <p:sp>
        <p:nvSpPr>
          <p:cNvPr id="4" name="Header Placeholder 3"/>
          <p:cNvSpPr>
            <a:spLocks noGrp="1"/>
          </p:cNvSpPr>
          <p:nvPr>
            <p:ph type="hdr" sz="quarter"/>
          </p:nvPr>
        </p:nvSpPr>
        <p:spPr/>
        <p:txBody>
          <a:bodyPr/>
          <a:lstStyle/>
          <a:p>
            <a:r>
              <a:rPr lang="en-GB"/>
              <a:t>NOT PROTECTIVELY MARKED</a:t>
            </a:r>
          </a:p>
        </p:txBody>
      </p:sp>
      <p:sp>
        <p:nvSpPr>
          <p:cNvPr id="5" name="Footer Placeholder 4"/>
          <p:cNvSpPr>
            <a:spLocks noGrp="1"/>
          </p:cNvSpPr>
          <p:nvPr>
            <p:ph type="ftr" sz="quarter" idx="4"/>
          </p:nvPr>
        </p:nvSpPr>
        <p:spPr/>
        <p:txBody>
          <a:bodyPr/>
          <a:lstStyle/>
          <a:p>
            <a:r>
              <a:rPr lang="en-GB"/>
              <a:t>NOT PROTECTIVELY MARKED</a:t>
            </a:r>
          </a:p>
        </p:txBody>
      </p:sp>
      <p:sp>
        <p:nvSpPr>
          <p:cNvPr id="6" name="Slide Number Placeholder 5"/>
          <p:cNvSpPr>
            <a:spLocks noGrp="1"/>
          </p:cNvSpPr>
          <p:nvPr>
            <p:ph type="sldNum" sz="quarter" idx="5"/>
          </p:nvPr>
        </p:nvSpPr>
        <p:spPr/>
        <p:txBody>
          <a:bodyPr/>
          <a:lstStyle/>
          <a:p>
            <a:fld id="{8D283560-9A2E-4EA2-B43F-CDA5616E6493}" type="slidenum">
              <a:rPr lang="en-GB" smtClean="0"/>
              <a:pPr/>
              <a:t>11</a:t>
            </a:fld>
            <a:endParaRPr lang="en-GB"/>
          </a:p>
        </p:txBody>
      </p:sp>
    </p:spTree>
    <p:extLst>
      <p:ext uri="{BB962C8B-B14F-4D97-AF65-F5344CB8AC3E}">
        <p14:creationId xmlns:p14="http://schemas.microsoft.com/office/powerpoint/2010/main" val="796136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Images of enhanced fresh natural, sebaceous and eccrine marks on ivory using SupraNano Black Magnetic powder and examples of their corresponding tape lifts</a:t>
            </a:r>
          </a:p>
          <a:p>
            <a:endParaRPr lang="en-GB"/>
          </a:p>
        </p:txBody>
      </p:sp>
      <p:sp>
        <p:nvSpPr>
          <p:cNvPr id="4" name="Header Placeholder 3"/>
          <p:cNvSpPr>
            <a:spLocks noGrp="1"/>
          </p:cNvSpPr>
          <p:nvPr>
            <p:ph type="hdr" sz="quarter"/>
          </p:nvPr>
        </p:nvSpPr>
        <p:spPr/>
        <p:txBody>
          <a:bodyPr/>
          <a:lstStyle/>
          <a:p>
            <a:r>
              <a:rPr lang="en-GB"/>
              <a:t>NOT PROTECTIVELY MARKED</a:t>
            </a:r>
          </a:p>
        </p:txBody>
      </p:sp>
      <p:sp>
        <p:nvSpPr>
          <p:cNvPr id="5" name="Footer Placeholder 4"/>
          <p:cNvSpPr>
            <a:spLocks noGrp="1"/>
          </p:cNvSpPr>
          <p:nvPr>
            <p:ph type="ftr" sz="quarter" idx="4"/>
          </p:nvPr>
        </p:nvSpPr>
        <p:spPr/>
        <p:txBody>
          <a:bodyPr/>
          <a:lstStyle/>
          <a:p>
            <a:r>
              <a:rPr lang="en-GB"/>
              <a:t>NOT PROTECTIVELY MARKED</a:t>
            </a:r>
          </a:p>
        </p:txBody>
      </p:sp>
      <p:sp>
        <p:nvSpPr>
          <p:cNvPr id="6" name="Slide Number Placeholder 5"/>
          <p:cNvSpPr>
            <a:spLocks noGrp="1"/>
          </p:cNvSpPr>
          <p:nvPr>
            <p:ph type="sldNum" sz="quarter" idx="5"/>
          </p:nvPr>
        </p:nvSpPr>
        <p:spPr/>
        <p:txBody>
          <a:bodyPr/>
          <a:lstStyle/>
          <a:p>
            <a:fld id="{8D283560-9A2E-4EA2-B43F-CDA5616E6493}" type="slidenum">
              <a:rPr lang="en-GB" smtClean="0"/>
              <a:pPr/>
              <a:t>16</a:t>
            </a:fld>
            <a:endParaRPr lang="en-GB"/>
          </a:p>
        </p:txBody>
      </p:sp>
    </p:spTree>
    <p:extLst>
      <p:ext uri="{BB962C8B-B14F-4D97-AF65-F5344CB8AC3E}">
        <p14:creationId xmlns:p14="http://schemas.microsoft.com/office/powerpoint/2010/main" val="2939406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Effect of ﬁngermark age on enhanced ﬁngermark over 28 days using (a) SupraNano Black Magnetic and Jet Black Magnetic over 0, 14 and 28 days on unpolished ivory and photographic paper and (b) SupraNano Black Magnetic on ivory only at increased time interval frequency. Insets (c) and (d) represent example enhanced marks on ivory after 30 min and 28 days respectively. Key: * = p ≤ 0.05; ** = p ≤ 0.01; *** = p ≤ 0.001. Bars represent the average grade obtained for n = 6 replicates (6 donors) and whiskers represent the standard deviation.</a:t>
            </a:r>
          </a:p>
          <a:p>
            <a:endParaRPr lang="en-GB"/>
          </a:p>
        </p:txBody>
      </p:sp>
      <p:sp>
        <p:nvSpPr>
          <p:cNvPr id="4" name="Header Placeholder 3"/>
          <p:cNvSpPr>
            <a:spLocks noGrp="1"/>
          </p:cNvSpPr>
          <p:nvPr>
            <p:ph type="hdr" sz="quarter"/>
          </p:nvPr>
        </p:nvSpPr>
        <p:spPr/>
        <p:txBody>
          <a:bodyPr/>
          <a:lstStyle/>
          <a:p>
            <a:r>
              <a:rPr lang="en-GB"/>
              <a:t>NOT PROTECTIVELY MARKED</a:t>
            </a:r>
          </a:p>
        </p:txBody>
      </p:sp>
      <p:sp>
        <p:nvSpPr>
          <p:cNvPr id="5" name="Footer Placeholder 4"/>
          <p:cNvSpPr>
            <a:spLocks noGrp="1"/>
          </p:cNvSpPr>
          <p:nvPr>
            <p:ph type="ftr" sz="quarter" idx="4"/>
          </p:nvPr>
        </p:nvSpPr>
        <p:spPr/>
        <p:txBody>
          <a:bodyPr/>
          <a:lstStyle/>
          <a:p>
            <a:r>
              <a:rPr lang="en-GB"/>
              <a:t>NOT PROTECTIVELY MARKED</a:t>
            </a:r>
          </a:p>
        </p:txBody>
      </p:sp>
      <p:sp>
        <p:nvSpPr>
          <p:cNvPr id="6" name="Slide Number Placeholder 5"/>
          <p:cNvSpPr>
            <a:spLocks noGrp="1"/>
          </p:cNvSpPr>
          <p:nvPr>
            <p:ph type="sldNum" sz="quarter" idx="5"/>
          </p:nvPr>
        </p:nvSpPr>
        <p:spPr/>
        <p:txBody>
          <a:bodyPr/>
          <a:lstStyle/>
          <a:p>
            <a:fld id="{8D283560-9A2E-4EA2-B43F-CDA5616E6493}" type="slidenum">
              <a:rPr lang="en-GB" smtClean="0"/>
              <a:pPr/>
              <a:t>17</a:t>
            </a:fld>
            <a:endParaRPr lang="en-GB"/>
          </a:p>
        </p:txBody>
      </p:sp>
    </p:spTree>
    <p:extLst>
      <p:ext uri="{BB962C8B-B14F-4D97-AF65-F5344CB8AC3E}">
        <p14:creationId xmlns:p14="http://schemas.microsoft.com/office/powerpoint/2010/main" val="868621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Training of local enforcement officers and rangers in scene management and fingerprint recovery</a:t>
            </a:r>
          </a:p>
          <a:p>
            <a:endParaRPr lang="en-GB"/>
          </a:p>
          <a:p>
            <a:r>
              <a:rPr lang="en-GB">
                <a:solidFill>
                  <a:schemeClr val="bg1"/>
                </a:solidFill>
              </a:rPr>
              <a:t>What are the requirements for the transfer of fingermarks between sites? PNN available? In the UK</a:t>
            </a:r>
            <a:r>
              <a:rPr lang="en-GB" sz="1200" kern="1200">
                <a:solidFill>
                  <a:schemeClr val="tx1"/>
                </a:solidFill>
                <a:effectLst/>
                <a:latin typeface="+mn-lt"/>
                <a:ea typeface="+mn-ea"/>
                <a:cs typeface="+mn-cs"/>
              </a:rPr>
              <a:t> we use the PNN (police national network) to transfer data securely  - what could be used to bring in items from overseas. </a:t>
            </a:r>
            <a:r>
              <a:rPr lang="en-GB">
                <a:solidFill>
                  <a:schemeClr val="bg1"/>
                </a:solidFill>
              </a:rPr>
              <a:t>Technically should be fine providing there is secure internet.</a:t>
            </a:r>
          </a:p>
          <a:p>
            <a:endParaRPr lang="en-GB">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bg1"/>
                </a:solidFill>
              </a:rPr>
              <a:t>Also what are the legal requirements to hold rangers/officers’ prints here? Have to work it park by park. Could Interpol act as a conduit? </a:t>
            </a:r>
            <a:r>
              <a:rPr lang="en-GB" sz="1200" kern="1200">
                <a:solidFill>
                  <a:schemeClr val="tx1"/>
                </a:solidFill>
                <a:effectLst/>
                <a:latin typeface="+mn-lt"/>
                <a:ea typeface="+mn-ea"/>
                <a:cs typeface="+mn-cs"/>
              </a:rPr>
              <a:t>Obtaining local biometric data is actually what we’re needing to do and could really use interpols help to achieve.</a:t>
            </a:r>
            <a:endParaRPr lang="en-GB"/>
          </a:p>
          <a:p>
            <a:endParaRPr lang="en-GB">
              <a:solidFill>
                <a:schemeClr val="bg1"/>
              </a:solidFill>
            </a:endParaRPr>
          </a:p>
        </p:txBody>
      </p:sp>
      <p:sp>
        <p:nvSpPr>
          <p:cNvPr id="4" name="Header Placeholder 3"/>
          <p:cNvSpPr>
            <a:spLocks noGrp="1"/>
          </p:cNvSpPr>
          <p:nvPr>
            <p:ph type="hdr" sz="quarter"/>
          </p:nvPr>
        </p:nvSpPr>
        <p:spPr/>
        <p:txBody>
          <a:bodyPr/>
          <a:lstStyle/>
          <a:p>
            <a:r>
              <a:rPr lang="en-GB"/>
              <a:t>NOT PROTECTIVELY MARKED</a:t>
            </a:r>
          </a:p>
        </p:txBody>
      </p:sp>
      <p:sp>
        <p:nvSpPr>
          <p:cNvPr id="5" name="Footer Placeholder 4"/>
          <p:cNvSpPr>
            <a:spLocks noGrp="1"/>
          </p:cNvSpPr>
          <p:nvPr>
            <p:ph type="ftr" sz="quarter" idx="4"/>
          </p:nvPr>
        </p:nvSpPr>
        <p:spPr/>
        <p:txBody>
          <a:bodyPr/>
          <a:lstStyle/>
          <a:p>
            <a:r>
              <a:rPr lang="en-GB"/>
              <a:t>NOT PROTECTIVELY MARKED</a:t>
            </a:r>
          </a:p>
        </p:txBody>
      </p:sp>
      <p:sp>
        <p:nvSpPr>
          <p:cNvPr id="6" name="Slide Number Placeholder 5"/>
          <p:cNvSpPr>
            <a:spLocks noGrp="1"/>
          </p:cNvSpPr>
          <p:nvPr>
            <p:ph type="sldNum" sz="quarter" idx="5"/>
          </p:nvPr>
        </p:nvSpPr>
        <p:spPr/>
        <p:txBody>
          <a:bodyPr/>
          <a:lstStyle/>
          <a:p>
            <a:fld id="{8D283560-9A2E-4EA2-B43F-CDA5616E6493}" type="slidenum">
              <a:rPr lang="en-GB" smtClean="0"/>
              <a:pPr/>
              <a:t>21</a:t>
            </a:fld>
            <a:endParaRPr lang="en-GB"/>
          </a:p>
        </p:txBody>
      </p:sp>
    </p:spTree>
    <p:extLst>
      <p:ext uri="{BB962C8B-B14F-4D97-AF65-F5344CB8AC3E}">
        <p14:creationId xmlns:p14="http://schemas.microsoft.com/office/powerpoint/2010/main" val="734368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8737600" y="6356355"/>
            <a:ext cx="2844800" cy="365125"/>
          </a:xfrm>
          <a:prstGeom prst="rect">
            <a:avLst/>
          </a:prstGeom>
        </p:spPr>
        <p:txBody>
          <a:bodyPr/>
          <a:lstStyle/>
          <a:p>
            <a:fld id="{A5CD7963-97E1-4989-8F28-FFEF123D4FDD}"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9"/>
        <p:cNvGrpSpPr/>
        <p:nvPr/>
      </p:nvGrpSpPr>
      <p:grpSpPr>
        <a:xfrm>
          <a:off x="0" y="0"/>
          <a:ext cx="0" cy="0"/>
          <a:chOff x="0" y="0"/>
          <a:chExt cx="0" cy="0"/>
        </a:xfrm>
      </p:grpSpPr>
      <p:sp>
        <p:nvSpPr>
          <p:cNvPr id="60" name="Google Shape;60;p15"/>
          <p:cNvSpPr txBox="1">
            <a:spLocks noGrp="1"/>
          </p:cNvSpPr>
          <p:nvPr>
            <p:ph type="ftr" idx="11"/>
          </p:nvPr>
        </p:nvSpPr>
        <p:spPr>
          <a:xfrm>
            <a:off x="603019" y="6356351"/>
            <a:ext cx="3860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333">
                <a:solidFill>
                  <a:srgbClr val="888888"/>
                </a:solidFill>
                <a:latin typeface="Lato"/>
                <a:ea typeface="Lato"/>
                <a:cs typeface="Lato"/>
                <a:sym typeface="Lato"/>
              </a:defRPr>
            </a:lvl1pPr>
            <a:lvl2pPr marR="0" lvl="1" algn="l" rtl="0">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2400" b="0" i="0" u="none" strike="noStrike" cap="none">
                <a:solidFill>
                  <a:schemeClr val="dk1"/>
                </a:solidFill>
                <a:latin typeface="Trebuchet MS"/>
                <a:ea typeface="Trebuchet MS"/>
                <a:cs typeface="Trebuchet MS"/>
                <a:sym typeface="Trebuchet MS"/>
              </a:defRPr>
            </a:lvl9pPr>
          </a:lstStyle>
          <a:p>
            <a:endParaRPr/>
          </a:p>
        </p:txBody>
      </p:sp>
      <p:sp>
        <p:nvSpPr>
          <p:cNvPr id="61" name="Google Shape;61;p15"/>
          <p:cNvSpPr txBox="1">
            <a:spLocks noGrp="1"/>
          </p:cNvSpPr>
          <p:nvPr>
            <p:ph type="title"/>
          </p:nvPr>
        </p:nvSpPr>
        <p:spPr>
          <a:xfrm>
            <a:off x="609600" y="1340768"/>
            <a:ext cx="10972800" cy="504056"/>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3F3F3F"/>
              </a:buClr>
              <a:buSzPts val="3000"/>
              <a:buFont typeface="Lato"/>
              <a:buNone/>
              <a:defRPr sz="4000" b="1" i="0" u="none" strike="noStrike" cap="none">
                <a:solidFill>
                  <a:srgbClr val="3F3F3F"/>
                </a:solidFill>
                <a:latin typeface="Lato"/>
                <a:ea typeface="Lato"/>
                <a:cs typeface="Lato"/>
                <a:sym typeface="Lato"/>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a:endParaRPr/>
          </a:p>
        </p:txBody>
      </p:sp>
      <p:sp>
        <p:nvSpPr>
          <p:cNvPr id="62" name="Google Shape;62;p15"/>
          <p:cNvSpPr txBox="1">
            <a:spLocks noGrp="1"/>
          </p:cNvSpPr>
          <p:nvPr>
            <p:ph type="body" idx="1"/>
          </p:nvPr>
        </p:nvSpPr>
        <p:spPr>
          <a:xfrm>
            <a:off x="609600" y="1988840"/>
            <a:ext cx="10972800" cy="4248472"/>
          </a:xfrm>
          <a:prstGeom prst="rect">
            <a:avLst/>
          </a:prstGeom>
          <a:noFill/>
          <a:ln>
            <a:noFill/>
          </a:ln>
        </p:spPr>
        <p:txBody>
          <a:bodyPr spcFirstLastPara="1" wrap="square" lIns="91425" tIns="91425" rIns="91425" bIns="91425" anchor="t" anchorCtr="0"/>
          <a:lstStyle>
            <a:lvl1pPr marL="609585" marR="0" lvl="0" indent="-457189" algn="l" rtl="0">
              <a:spcBef>
                <a:spcPts val="480"/>
              </a:spcBef>
              <a:spcAft>
                <a:spcPts val="0"/>
              </a:spcAft>
              <a:buClr>
                <a:srgbClr val="3F3F3F"/>
              </a:buClr>
              <a:buSzPts val="1800"/>
              <a:buFont typeface="Arial"/>
              <a:buChar char="•"/>
              <a:defRPr sz="2400" b="0" i="0" u="none" strike="noStrike" cap="none">
                <a:solidFill>
                  <a:srgbClr val="3F3F3F"/>
                </a:solidFill>
                <a:latin typeface="Lato"/>
                <a:ea typeface="Lato"/>
                <a:cs typeface="Lato"/>
                <a:sym typeface="Lato"/>
              </a:defRPr>
            </a:lvl1pPr>
            <a:lvl2pPr marL="1219170" marR="0" lvl="1" indent="-457189" algn="l" rtl="0">
              <a:spcBef>
                <a:spcPts val="480"/>
              </a:spcBef>
              <a:spcAft>
                <a:spcPts val="0"/>
              </a:spcAft>
              <a:buClr>
                <a:srgbClr val="3F3F3F"/>
              </a:buClr>
              <a:buSzPts val="1800"/>
              <a:buFont typeface="Arial"/>
              <a:buChar char="–"/>
              <a:defRPr sz="2400" b="0" i="0" u="none" strike="noStrike" cap="none">
                <a:solidFill>
                  <a:srgbClr val="3F3F3F"/>
                </a:solidFill>
                <a:latin typeface="Lato"/>
                <a:ea typeface="Lato"/>
                <a:cs typeface="Lato"/>
                <a:sym typeface="Lato"/>
              </a:defRPr>
            </a:lvl2pPr>
            <a:lvl3pPr marL="1828754" marR="0" lvl="2" indent="-457189" algn="l" rtl="0">
              <a:spcBef>
                <a:spcPts val="480"/>
              </a:spcBef>
              <a:spcAft>
                <a:spcPts val="0"/>
              </a:spcAft>
              <a:buClr>
                <a:srgbClr val="3F3F3F"/>
              </a:buClr>
              <a:buSzPts val="1800"/>
              <a:buFont typeface="Arial"/>
              <a:buChar char="•"/>
              <a:defRPr sz="2400" b="0" i="0" u="none" strike="noStrike" cap="none">
                <a:solidFill>
                  <a:srgbClr val="3F3F3F"/>
                </a:solidFill>
                <a:latin typeface="Lato"/>
                <a:ea typeface="Lato"/>
                <a:cs typeface="Lato"/>
                <a:sym typeface="Lato"/>
              </a:defRPr>
            </a:lvl3pPr>
            <a:lvl4pPr marL="2438339" marR="0" lvl="3" indent="-457189" algn="l" rtl="0">
              <a:spcBef>
                <a:spcPts val="480"/>
              </a:spcBef>
              <a:spcAft>
                <a:spcPts val="0"/>
              </a:spcAft>
              <a:buClr>
                <a:srgbClr val="3F3F3F"/>
              </a:buClr>
              <a:buSzPts val="1800"/>
              <a:buFont typeface="Arial"/>
              <a:buChar char="–"/>
              <a:defRPr sz="2400" b="0" i="0" u="none" strike="noStrike" cap="none">
                <a:solidFill>
                  <a:srgbClr val="3F3F3F"/>
                </a:solidFill>
                <a:latin typeface="Lato"/>
                <a:ea typeface="Lato"/>
                <a:cs typeface="Lato"/>
                <a:sym typeface="Lato"/>
              </a:defRPr>
            </a:lvl4pPr>
            <a:lvl5pPr marL="3047924" marR="0" lvl="4" indent="-457189" algn="l" rtl="0">
              <a:spcBef>
                <a:spcPts val="480"/>
              </a:spcBef>
              <a:spcAft>
                <a:spcPts val="0"/>
              </a:spcAft>
              <a:buClr>
                <a:srgbClr val="3F3F3F"/>
              </a:buClr>
              <a:buSzPts val="1800"/>
              <a:buFont typeface="Arial"/>
              <a:buChar char="»"/>
              <a:defRPr sz="2400" b="0" i="0" u="none" strike="noStrike" cap="none">
                <a:solidFill>
                  <a:srgbClr val="3F3F3F"/>
                </a:solidFill>
                <a:latin typeface="Lato"/>
                <a:ea typeface="Lato"/>
                <a:cs typeface="Lato"/>
                <a:sym typeface="Lato"/>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Trebuchet MS"/>
                <a:ea typeface="Trebuchet MS"/>
                <a:cs typeface="Trebuchet MS"/>
                <a:sym typeface="Trebuchet MS"/>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Trebuchet MS"/>
                <a:ea typeface="Trebuchet MS"/>
                <a:cs typeface="Trebuchet MS"/>
                <a:sym typeface="Trebuchet MS"/>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Trebuchet MS"/>
                <a:ea typeface="Trebuchet MS"/>
                <a:cs typeface="Trebuchet MS"/>
                <a:sym typeface="Trebuchet MS"/>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Trebuchet MS"/>
                <a:ea typeface="Trebuchet MS"/>
                <a:cs typeface="Trebuchet MS"/>
                <a:sym typeface="Trebuchet MS"/>
              </a:defRPr>
            </a:lvl9pPr>
          </a:lstStyle>
          <a:p>
            <a:endParaRPr/>
          </a:p>
        </p:txBody>
      </p:sp>
      <p:sp>
        <p:nvSpPr>
          <p:cNvPr id="63" name="Google Shape;63;p1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333">
                <a:solidFill>
                  <a:srgbClr val="888888"/>
                </a:solidFill>
                <a:latin typeface="Lato"/>
                <a:ea typeface="Lato"/>
                <a:cs typeface="Lato"/>
                <a:sym typeface="Lato"/>
              </a:defRPr>
            </a:lvl1pPr>
            <a:lvl2pPr marL="0" marR="0" lvl="1" indent="0" algn="r" rtl="0">
              <a:spcBef>
                <a:spcPts val="0"/>
              </a:spcBef>
              <a:buNone/>
              <a:defRPr sz="1333">
                <a:solidFill>
                  <a:srgbClr val="888888"/>
                </a:solidFill>
                <a:latin typeface="Lato"/>
                <a:ea typeface="Lato"/>
                <a:cs typeface="Lato"/>
                <a:sym typeface="Lato"/>
              </a:defRPr>
            </a:lvl2pPr>
            <a:lvl3pPr marL="0" marR="0" lvl="2" indent="0" algn="r" rtl="0">
              <a:spcBef>
                <a:spcPts val="0"/>
              </a:spcBef>
              <a:buNone/>
              <a:defRPr sz="1333">
                <a:solidFill>
                  <a:srgbClr val="888888"/>
                </a:solidFill>
                <a:latin typeface="Lato"/>
                <a:ea typeface="Lato"/>
                <a:cs typeface="Lato"/>
                <a:sym typeface="Lato"/>
              </a:defRPr>
            </a:lvl3pPr>
            <a:lvl4pPr marL="0" marR="0" lvl="3" indent="0" algn="r" rtl="0">
              <a:spcBef>
                <a:spcPts val="0"/>
              </a:spcBef>
              <a:buNone/>
              <a:defRPr sz="1333">
                <a:solidFill>
                  <a:srgbClr val="888888"/>
                </a:solidFill>
                <a:latin typeface="Lato"/>
                <a:ea typeface="Lato"/>
                <a:cs typeface="Lato"/>
                <a:sym typeface="Lato"/>
              </a:defRPr>
            </a:lvl4pPr>
            <a:lvl5pPr marL="0" marR="0" lvl="4" indent="0" algn="r" rtl="0">
              <a:spcBef>
                <a:spcPts val="0"/>
              </a:spcBef>
              <a:buNone/>
              <a:defRPr sz="1333">
                <a:solidFill>
                  <a:srgbClr val="888888"/>
                </a:solidFill>
                <a:latin typeface="Lato"/>
                <a:ea typeface="Lato"/>
                <a:cs typeface="Lato"/>
                <a:sym typeface="Lato"/>
              </a:defRPr>
            </a:lvl5pPr>
            <a:lvl6pPr marL="0" marR="0" lvl="5" indent="0" algn="r" rtl="0">
              <a:spcBef>
                <a:spcPts val="0"/>
              </a:spcBef>
              <a:buNone/>
              <a:defRPr sz="1333">
                <a:solidFill>
                  <a:srgbClr val="888888"/>
                </a:solidFill>
                <a:latin typeface="Lato"/>
                <a:ea typeface="Lato"/>
                <a:cs typeface="Lato"/>
                <a:sym typeface="Lato"/>
              </a:defRPr>
            </a:lvl6pPr>
            <a:lvl7pPr marL="0" marR="0" lvl="6" indent="0" algn="r" rtl="0">
              <a:spcBef>
                <a:spcPts val="0"/>
              </a:spcBef>
              <a:buNone/>
              <a:defRPr sz="1333">
                <a:solidFill>
                  <a:srgbClr val="888888"/>
                </a:solidFill>
                <a:latin typeface="Lato"/>
                <a:ea typeface="Lato"/>
                <a:cs typeface="Lato"/>
                <a:sym typeface="Lato"/>
              </a:defRPr>
            </a:lvl7pPr>
            <a:lvl8pPr marL="0" marR="0" lvl="7" indent="0" algn="r" rtl="0">
              <a:spcBef>
                <a:spcPts val="0"/>
              </a:spcBef>
              <a:buNone/>
              <a:defRPr sz="1333">
                <a:solidFill>
                  <a:srgbClr val="888888"/>
                </a:solidFill>
                <a:latin typeface="Lato"/>
                <a:ea typeface="Lato"/>
                <a:cs typeface="Lato"/>
                <a:sym typeface="Lato"/>
              </a:defRPr>
            </a:lvl8pPr>
            <a:lvl9pPr marL="0" marR="0" lvl="8" indent="0" algn="r" rtl="0">
              <a:spcBef>
                <a:spcPts val="0"/>
              </a:spcBef>
              <a:buNone/>
              <a:defRPr sz="1333">
                <a:solidFill>
                  <a:srgbClr val="888888"/>
                </a:solidFill>
                <a:latin typeface="Lato"/>
                <a:ea typeface="Lato"/>
                <a:cs typeface="Lato"/>
                <a:sym typeface="Lato"/>
              </a:defRPr>
            </a:lvl9pPr>
          </a:lstStyle>
          <a:p>
            <a:fld id="{00000000-1234-1234-1234-123412341234}" type="slidenum">
              <a:rPr lang="en-GB" smtClean="0"/>
              <a:pPr/>
              <a:t>‹#›</a:t>
            </a:fld>
            <a:endParaRPr lang="en-GB"/>
          </a:p>
        </p:txBody>
      </p:sp>
      <p:pic>
        <p:nvPicPr>
          <p:cNvPr id="64" name="Google Shape;64;p15"/>
          <p:cNvPicPr preferRelativeResize="0"/>
          <p:nvPr/>
        </p:nvPicPr>
        <p:blipFill rotWithShape="1">
          <a:blip r:embed="rId2">
            <a:alphaModFix/>
          </a:blip>
          <a:srcRect/>
          <a:stretch/>
        </p:blipFill>
        <p:spPr>
          <a:xfrm>
            <a:off x="8784433" y="250669"/>
            <a:ext cx="2448172" cy="730060"/>
          </a:xfrm>
          <a:prstGeom prst="rect">
            <a:avLst/>
          </a:prstGeom>
          <a:noFill/>
          <a:ln>
            <a:noFill/>
          </a:ln>
        </p:spPr>
      </p:pic>
    </p:spTree>
    <p:extLst>
      <p:ext uri="{BB962C8B-B14F-4D97-AF65-F5344CB8AC3E}">
        <p14:creationId xmlns:p14="http://schemas.microsoft.com/office/powerpoint/2010/main" val="282869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8737600" y="6356355"/>
            <a:ext cx="2844800" cy="365125"/>
          </a:xfrm>
          <a:prstGeom prst="rect">
            <a:avLst/>
          </a:prstGeom>
        </p:spPr>
        <p:txBody>
          <a:bodyPr/>
          <a:lstStyle>
            <a:lvl1pPr>
              <a:defRPr>
                <a:solidFill>
                  <a:schemeClr val="bg1"/>
                </a:solidFill>
              </a:defRPr>
            </a:lvl1pPr>
          </a:lstStyle>
          <a:p>
            <a:fld id="{A5CD7963-97E1-4989-8F28-FFEF123D4FDD}" type="slidenum">
              <a:rPr lang="en-GB" smtClean="0"/>
              <a:pPr/>
              <a:t>‹#›</a:t>
            </a:fld>
            <a:endParaRPr lang="en-GB"/>
          </a:p>
        </p:txBody>
      </p:sp>
    </p:spTree>
    <p:extLst>
      <p:ext uri="{BB962C8B-B14F-4D97-AF65-F5344CB8AC3E}">
        <p14:creationId xmlns:p14="http://schemas.microsoft.com/office/powerpoint/2010/main" val="442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8921967"/>
      </p:ext>
    </p:extLst>
  </p:cSld>
  <p:clrMapOvr>
    <a:masterClrMapping/>
  </p:clrMapOvr>
  <p:transition xmlns:p14="http://schemas.microsoft.com/office/powerpoint/2010/main" spd="slow">
    <p:wipe/>
  </p:transition>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64568" y="274638"/>
            <a:ext cx="9662864" cy="1210146"/>
          </a:xfrm>
        </p:spPr>
        <p:txBody>
          <a:bodyPr anchor="t" anchorCtr="0"/>
          <a:lstStyle>
            <a:lvl1pPr algn="ctr">
              <a:defRPr/>
            </a:lvl1pPr>
          </a:lstStyle>
          <a:p>
            <a:r>
              <a:rPr lang="en-US"/>
              <a:t>Click to edit Master title style</a:t>
            </a:r>
            <a:endParaRPr lang="en-GB"/>
          </a:p>
        </p:txBody>
      </p:sp>
    </p:spTree>
    <p:extLst>
      <p:ext uri="{BB962C8B-B14F-4D97-AF65-F5344CB8AC3E}">
        <p14:creationId xmlns:p14="http://schemas.microsoft.com/office/powerpoint/2010/main" val="145970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5"/>
            <a:ext cx="2844800" cy="365125"/>
          </a:xfrm>
          <a:prstGeom prst="rect">
            <a:avLst/>
          </a:prstGeom>
        </p:spPr>
        <p:txBody>
          <a:bodyPr/>
          <a:lstStyle/>
          <a:p>
            <a:fld id="{3CF13EFA-47E3-4FF2-8E8E-E4D379069DE5}" type="datetime1">
              <a:rPr lang="en-GB" smtClean="0"/>
              <a:t>12/8/20</a:t>
            </a:fld>
            <a:endParaRPr lang="en-GB"/>
          </a:p>
        </p:txBody>
      </p:sp>
      <p:sp>
        <p:nvSpPr>
          <p:cNvPr id="3" name="Footer Placeholder 2"/>
          <p:cNvSpPr>
            <a:spLocks noGrp="1"/>
          </p:cNvSpPr>
          <p:nvPr>
            <p:ph type="ftr" sz="quarter" idx="11"/>
          </p:nvPr>
        </p:nvSpPr>
        <p:spPr>
          <a:xfrm>
            <a:off x="4165600" y="6356355"/>
            <a:ext cx="3860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737600" y="6356355"/>
            <a:ext cx="2844800" cy="365125"/>
          </a:xfrm>
          <a:prstGeom prst="rect">
            <a:avLst/>
          </a:prstGeom>
        </p:spPr>
        <p:txBody>
          <a:bodyPr/>
          <a:lstStyle/>
          <a:p>
            <a:fld id="{A5CD7963-97E1-4989-8F28-FFEF123D4FDD}" type="slidenum">
              <a:rPr lang="en-GB" smtClean="0"/>
              <a:pPr/>
              <a:t>‹#›</a:t>
            </a:fld>
            <a:endParaRPr lang="en-GB"/>
          </a:p>
        </p:txBody>
      </p:sp>
    </p:spTree>
    <p:extLst>
      <p:ext uri="{BB962C8B-B14F-4D97-AF65-F5344CB8AC3E}">
        <p14:creationId xmlns:p14="http://schemas.microsoft.com/office/powerpoint/2010/main" val="268498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154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Blank">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A6E92BD4-CD6C-48E6-80EA-DCF51C23DBEF}"/>
              </a:ext>
            </a:extLst>
          </p:cNvPr>
          <p:cNvSpPr/>
          <p:nvPr userDrawn="1"/>
        </p:nvSpPr>
        <p:spPr>
          <a:xfrm>
            <a:off x="158872" y="6309320"/>
            <a:ext cx="11874256" cy="400110"/>
          </a:xfrm>
          <a:prstGeom prst="rect">
            <a:avLst/>
          </a:prstGeom>
        </p:spPr>
        <p:txBody>
          <a:bodyPr wrap="square">
            <a:spAutoFit/>
          </a:bodyPr>
          <a:lstStyle/>
          <a:p>
            <a:r>
              <a:rPr lang="en-GB" sz="1000" dirty="0">
                <a:solidFill>
                  <a:schemeClr val="bg1"/>
                </a:solidFill>
              </a:rPr>
              <a:t>Source: </a:t>
            </a:r>
            <a:r>
              <a:rPr lang="en-GB" sz="1000" i="1" dirty="0">
                <a:solidFill>
                  <a:schemeClr val="bg1"/>
                </a:solidFill>
              </a:rPr>
              <a:t>The retrieval of ﬁngerprint friction ridge detail from elephant ivory using reduced-scale magnetic and non-magnetic powdering materials</a:t>
            </a:r>
            <a:br>
              <a:rPr lang="en-GB" sz="1000" i="1" dirty="0">
                <a:solidFill>
                  <a:schemeClr val="bg1"/>
                </a:solidFill>
              </a:rPr>
            </a:br>
            <a:r>
              <a:rPr lang="en-GB" sz="1000" dirty="0">
                <a:solidFill>
                  <a:schemeClr val="bg1"/>
                </a:solidFill>
              </a:rPr>
              <a:t>© 2015 The Chartered Society of Forensic Sciences.</a:t>
            </a:r>
          </a:p>
        </p:txBody>
      </p:sp>
    </p:spTree>
    <p:extLst>
      <p:ext uri="{BB962C8B-B14F-4D97-AF65-F5344CB8AC3E}">
        <p14:creationId xmlns:p14="http://schemas.microsoft.com/office/powerpoint/2010/main" val="364647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2_Blan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217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theme" Target="../theme/theme2.xml"/><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 bg1="lt1" tx1="dk1" bg2="lt2" tx2="dk2" accent1="accent1" accent2="accent2" accent3="accent3" accent4="accent4" accent5="accent5" accent6="accent6" hlink="hlink" folHlink="folHlink"/>
  <p:sldLayoutIdLst>
    <p:sldLayoutId id="2147483650" r:id="rId1"/>
    <p:sldLayoutId id="2147483687" r:id="rId2"/>
    <p:sldLayoutId id="2147483654" r:id="rId3"/>
    <p:sldLayoutId id="2147483688"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837463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80" r:id="rId3"/>
    <p:sldLayoutId id="2147483682" r:id="rId4"/>
    <p:sldLayoutId id="2147483681" r:id="rId5"/>
    <p:sldLayoutId id="214748368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png"/><Relationship Id="rId6" Type="http://schemas.openxmlformats.org/officeDocument/2006/relationships/image" Target="../media/image34.jpeg"/><Relationship Id="rId7" Type="http://schemas.openxmlformats.org/officeDocument/2006/relationships/image" Target="../media/image35.jpeg"/><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jpg"/><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jpeg"/><Relationship Id="rId5" Type="http://schemas.openxmlformats.org/officeDocument/2006/relationships/image" Target="../media/image35.jpeg"/><Relationship Id="rId1" Type="http://schemas.openxmlformats.org/officeDocument/2006/relationships/slideLayout" Target="../slideLayouts/slideLayout6.xml"/><Relationship Id="rId2" Type="http://schemas.openxmlformats.org/officeDocument/2006/relationships/image" Target="../media/image3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0.jpg"/><Relationship Id="rId3" Type="http://schemas.openxmlformats.org/officeDocument/2006/relationships/image" Target="../media/image4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2.jpg"/><Relationship Id="rId3" Type="http://schemas.openxmlformats.org/officeDocument/2006/relationships/image" Target="../media/image4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4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45.jp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46.jpg"/><Relationship Id="rId1" Type="http://schemas.openxmlformats.org/officeDocument/2006/relationships/slideLayout" Target="../slideLayouts/slideLayout7.xml"/><Relationship Id="rId2" Type="http://schemas.openxmlformats.org/officeDocument/2006/relationships/image" Target="../media/image4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jp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jpeg"/><Relationship Id="rId8" Type="http://schemas.openxmlformats.org/officeDocument/2006/relationships/image" Target="../media/image12.png"/><Relationship Id="rId9" Type="http://schemas.openxmlformats.org/officeDocument/2006/relationships/image" Target="../media/image13.jpg"/><Relationship Id="rId10"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5" Type="http://schemas.openxmlformats.org/officeDocument/2006/relationships/image" Target="../media/image50.jpeg"/><Relationship Id="rId6" Type="http://schemas.openxmlformats.org/officeDocument/2006/relationships/image" Target="../media/image51.jpe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png"/><Relationship Id="rId7" Type="http://schemas.openxmlformats.org/officeDocument/2006/relationships/image" Target="../media/image22.jpg"/><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4.jpeg"/><Relationship Id="rId5" Type="http://schemas.openxmlformats.org/officeDocument/2006/relationships/image" Target="../media/image22.jpg"/><Relationship Id="rId6" Type="http://schemas.openxmlformats.org/officeDocument/2006/relationships/image" Target="../media/image25.png"/><Relationship Id="rId7" Type="http://schemas.openxmlformats.org/officeDocument/2006/relationships/image" Target="../media/image26.jpg"/><Relationship Id="rId8" Type="http://schemas.openxmlformats.org/officeDocument/2006/relationships/image" Target="../media/image27.jp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 Id="rId3"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ED17BC24-44E8-4751-94B9-9377D606F0C0}"/>
              </a:ext>
            </a:extLst>
          </p:cNvPr>
          <p:cNvGrpSpPr/>
          <p:nvPr/>
        </p:nvGrpSpPr>
        <p:grpSpPr>
          <a:xfrm>
            <a:off x="314057" y="758485"/>
            <a:ext cx="11563887" cy="5341031"/>
            <a:chOff x="346377" y="291024"/>
            <a:chExt cx="11563887" cy="5341031"/>
          </a:xfrm>
        </p:grpSpPr>
        <p:pic>
          <p:nvPicPr>
            <p:cNvPr id="8" name="Picture 7">
              <a:extLst>
                <a:ext uri="{FF2B5EF4-FFF2-40B4-BE49-F238E27FC236}">
                  <a16:creationId xmlns:a16="http://schemas.microsoft.com/office/drawing/2014/main" xmlns="" id="{A02D79FB-32BD-4A4E-AD2B-C92239A5C2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377" y="291024"/>
              <a:ext cx="3560687" cy="5341031"/>
            </a:xfrm>
            <a:prstGeom prst="rect">
              <a:avLst/>
            </a:prstGeom>
          </p:spPr>
        </p:pic>
        <p:pic>
          <p:nvPicPr>
            <p:cNvPr id="12" name="Picture 11">
              <a:extLst>
                <a:ext uri="{FF2B5EF4-FFF2-40B4-BE49-F238E27FC236}">
                  <a16:creationId xmlns:a16="http://schemas.microsoft.com/office/drawing/2014/main" xmlns="" id="{58CDD7CA-19A1-4C04-A697-37BF6864C4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7" t="1660" r="787" b="1660"/>
            <a:stretch/>
          </p:blipFill>
          <p:spPr>
            <a:xfrm>
              <a:off x="4067894" y="291025"/>
              <a:ext cx="4266000" cy="1337776"/>
            </a:xfrm>
            <a:prstGeom prst="rect">
              <a:avLst/>
            </a:prstGeom>
            <a:ln>
              <a:noFill/>
            </a:ln>
          </p:spPr>
        </p:pic>
        <p:pic>
          <p:nvPicPr>
            <p:cNvPr id="14" name="Picture 13">
              <a:extLst>
                <a:ext uri="{FF2B5EF4-FFF2-40B4-BE49-F238E27FC236}">
                  <a16:creationId xmlns:a16="http://schemas.microsoft.com/office/drawing/2014/main" xmlns="" id="{D5B9B93F-4CE5-4038-8C24-7CCF21BB56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72264" y="3053555"/>
              <a:ext cx="3438000" cy="2578500"/>
            </a:xfrm>
            <a:prstGeom prst="rect">
              <a:avLst/>
            </a:prstGeom>
          </p:spPr>
        </p:pic>
        <p:pic>
          <p:nvPicPr>
            <p:cNvPr id="16" name="Picture 15">
              <a:extLst>
                <a:ext uri="{FF2B5EF4-FFF2-40B4-BE49-F238E27FC236}">
                  <a16:creationId xmlns:a16="http://schemas.microsoft.com/office/drawing/2014/main" xmlns="" id="{BBC27780-986A-48FA-9AA8-28D28C1ADC9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72264" y="291024"/>
              <a:ext cx="3438000" cy="2644753"/>
            </a:xfrm>
            <a:prstGeom prst="rect">
              <a:avLst/>
            </a:prstGeom>
          </p:spPr>
        </p:pic>
        <p:pic>
          <p:nvPicPr>
            <p:cNvPr id="20" name="Picture 19">
              <a:extLst>
                <a:ext uri="{FF2B5EF4-FFF2-40B4-BE49-F238E27FC236}">
                  <a16:creationId xmlns:a16="http://schemas.microsoft.com/office/drawing/2014/main" xmlns="" id="{71BE1227-A536-4AAC-8197-3A32634D3F4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0143" b="2429"/>
            <a:stretch/>
          </p:blipFill>
          <p:spPr>
            <a:xfrm>
              <a:off x="4046438" y="3429000"/>
              <a:ext cx="4264272" cy="2203055"/>
            </a:xfrm>
            <a:prstGeom prst="rect">
              <a:avLst/>
            </a:prstGeom>
          </p:spPr>
        </p:pic>
        <p:pic>
          <p:nvPicPr>
            <p:cNvPr id="5" name="Picture 4">
              <a:extLst>
                <a:ext uri="{FF2B5EF4-FFF2-40B4-BE49-F238E27FC236}">
                  <a16:creationId xmlns:a16="http://schemas.microsoft.com/office/drawing/2014/main" xmlns="" id="{B3664F0B-28C6-41AD-BEB4-99018B08C8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67894" y="1761702"/>
              <a:ext cx="4266000" cy="1539759"/>
            </a:xfrm>
            <a:prstGeom prst="rect">
              <a:avLst/>
            </a:prstGeom>
          </p:spPr>
        </p:pic>
      </p:grpSp>
    </p:spTree>
    <p:extLst>
      <p:ext uri="{BB962C8B-B14F-4D97-AF65-F5344CB8AC3E}">
        <p14:creationId xmlns:p14="http://schemas.microsoft.com/office/powerpoint/2010/main" val="111927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2" name="Group 141"/>
          <p:cNvGrpSpPr/>
          <p:nvPr/>
        </p:nvGrpSpPr>
        <p:grpSpPr>
          <a:xfrm>
            <a:off x="767408" y="260648"/>
            <a:ext cx="3942996" cy="5456652"/>
            <a:chOff x="2045550" y="1646802"/>
            <a:chExt cx="2952886" cy="4086454"/>
          </a:xfrm>
        </p:grpSpPr>
        <p:pic>
          <p:nvPicPr>
            <p:cNvPr id="188" name="Picture 187"/>
            <p:cNvPicPr>
              <a:picLocks noChangeAspect="1"/>
            </p:cNvPicPr>
            <p:nvPr/>
          </p:nvPicPr>
          <p:blipFill rotWithShape="1">
            <a:blip r:embed="rId2" cstate="print">
              <a:extLst>
                <a:ext uri="{28A0092B-C50C-407E-A947-70E740481C1C}">
                  <a14:useLocalDpi xmlns:a14="http://schemas.microsoft.com/office/drawing/2010/main" val="0"/>
                </a:ext>
              </a:extLst>
            </a:blip>
            <a:srcRect b="7741"/>
            <a:stretch/>
          </p:blipFill>
          <p:spPr>
            <a:xfrm>
              <a:off x="2045550" y="1646802"/>
              <a:ext cx="2952886" cy="4086454"/>
            </a:xfrm>
            <a:prstGeom prst="rect">
              <a:avLst/>
            </a:prstGeom>
          </p:spPr>
        </p:pic>
        <p:pic>
          <p:nvPicPr>
            <p:cNvPr id="189" name="Picture 188"/>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331986" y="3035485"/>
              <a:ext cx="689129" cy="517357"/>
            </a:xfrm>
            <a:prstGeom prst="rect">
              <a:avLst/>
            </a:prstGeom>
          </p:spPr>
        </p:pic>
        <p:sp>
          <p:nvSpPr>
            <p:cNvPr id="191" name="Rectangle 190"/>
            <p:cNvSpPr/>
            <p:nvPr/>
          </p:nvSpPr>
          <p:spPr>
            <a:xfrm>
              <a:off x="3331985" y="3033327"/>
              <a:ext cx="690524" cy="51951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 name="Group 2"/>
          <p:cNvGrpSpPr/>
          <p:nvPr/>
        </p:nvGrpSpPr>
        <p:grpSpPr>
          <a:xfrm>
            <a:off x="6888088" y="764704"/>
            <a:ext cx="3038391" cy="2290325"/>
            <a:chOff x="5148705" y="1493899"/>
            <a:chExt cx="3038391" cy="2290325"/>
          </a:xfrm>
        </p:grpSpPr>
        <p:pic>
          <p:nvPicPr>
            <p:cNvPr id="96" name="Picture 95"/>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5148705" y="1493899"/>
              <a:ext cx="3038391" cy="2290325"/>
            </a:xfrm>
            <a:prstGeom prst="rect">
              <a:avLst/>
            </a:prstGeom>
          </p:spPr>
        </p:pic>
        <p:pic>
          <p:nvPicPr>
            <p:cNvPr id="98" name="Picture 97"/>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9428131">
              <a:off x="6318636" y="2716735"/>
              <a:ext cx="95205" cy="91700"/>
            </a:xfrm>
            <a:prstGeom prst="rect">
              <a:avLst/>
            </a:prstGeom>
          </p:spPr>
        </p:pic>
        <p:pic>
          <p:nvPicPr>
            <p:cNvPr id="99" name="Picture 98"/>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20815293">
              <a:off x="6140808" y="2781195"/>
              <a:ext cx="95204" cy="91698"/>
            </a:xfrm>
            <a:prstGeom prst="rect">
              <a:avLst/>
            </a:prstGeom>
          </p:spPr>
        </p:pic>
        <p:pic>
          <p:nvPicPr>
            <p:cNvPr id="100" name="Picture 99"/>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416935">
              <a:off x="6876214" y="2622873"/>
              <a:ext cx="95204" cy="91698"/>
            </a:xfrm>
            <a:prstGeom prst="rect">
              <a:avLst/>
            </a:prstGeom>
          </p:spPr>
        </p:pic>
        <p:pic>
          <p:nvPicPr>
            <p:cNvPr id="101" name="Picture 100"/>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325508">
              <a:off x="7045112" y="2677203"/>
              <a:ext cx="95204" cy="91698"/>
            </a:xfrm>
            <a:prstGeom prst="rect">
              <a:avLst/>
            </a:prstGeom>
          </p:spPr>
        </p:pic>
        <p:pic>
          <p:nvPicPr>
            <p:cNvPr id="102" name="Picture 101"/>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325508">
              <a:off x="7605803" y="2901227"/>
              <a:ext cx="95204" cy="91698"/>
            </a:xfrm>
            <a:prstGeom prst="rect">
              <a:avLst/>
            </a:prstGeom>
          </p:spPr>
        </p:pic>
        <p:pic>
          <p:nvPicPr>
            <p:cNvPr id="103" name="Picture 102"/>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325508">
              <a:off x="7854842" y="3020663"/>
              <a:ext cx="95204" cy="91698"/>
            </a:xfrm>
            <a:prstGeom prst="rect">
              <a:avLst/>
            </a:prstGeom>
          </p:spPr>
        </p:pic>
        <p:pic>
          <p:nvPicPr>
            <p:cNvPr id="104" name="Picture 103"/>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8656151">
              <a:off x="6012586" y="2870077"/>
              <a:ext cx="95204" cy="91700"/>
            </a:xfrm>
            <a:prstGeom prst="rect">
              <a:avLst/>
            </a:prstGeom>
          </p:spPr>
        </p:pic>
        <p:pic>
          <p:nvPicPr>
            <p:cNvPr id="105" name="Picture 104"/>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7838755">
              <a:off x="5884588" y="3060307"/>
              <a:ext cx="95204" cy="91700"/>
            </a:xfrm>
            <a:prstGeom prst="rect">
              <a:avLst/>
            </a:prstGeom>
          </p:spPr>
        </p:pic>
        <p:pic>
          <p:nvPicPr>
            <p:cNvPr id="106" name="Picture 105"/>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20154100">
              <a:off x="6440962" y="3048767"/>
              <a:ext cx="95204" cy="91698"/>
            </a:xfrm>
            <a:prstGeom prst="rect">
              <a:avLst/>
            </a:prstGeom>
          </p:spPr>
        </p:pic>
        <p:pic>
          <p:nvPicPr>
            <p:cNvPr id="107" name="Picture 106"/>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83854">
              <a:off x="6774631" y="2983079"/>
              <a:ext cx="95204" cy="91698"/>
            </a:xfrm>
            <a:prstGeom prst="rect">
              <a:avLst/>
            </a:prstGeom>
          </p:spPr>
        </p:pic>
        <p:pic>
          <p:nvPicPr>
            <p:cNvPr id="108" name="Picture 107"/>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325508">
              <a:off x="7178476" y="3073709"/>
              <a:ext cx="95204" cy="91698"/>
            </a:xfrm>
            <a:prstGeom prst="rect">
              <a:avLst/>
            </a:prstGeom>
          </p:spPr>
        </p:pic>
        <p:pic>
          <p:nvPicPr>
            <p:cNvPr id="109" name="Picture 108"/>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325508">
              <a:off x="7448761" y="3198501"/>
              <a:ext cx="95204" cy="91698"/>
            </a:xfrm>
            <a:prstGeom prst="rect">
              <a:avLst/>
            </a:prstGeom>
          </p:spPr>
        </p:pic>
        <p:pic>
          <p:nvPicPr>
            <p:cNvPr id="110" name="Picture 109"/>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325508">
              <a:off x="7799898" y="3412739"/>
              <a:ext cx="95204" cy="91698"/>
            </a:xfrm>
            <a:prstGeom prst="rect">
              <a:avLst/>
            </a:prstGeom>
          </p:spPr>
        </p:pic>
        <p:pic>
          <p:nvPicPr>
            <p:cNvPr id="111" name="Picture 110"/>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9099895">
              <a:off x="6135494" y="3218312"/>
              <a:ext cx="95202" cy="91698"/>
            </a:xfrm>
            <a:prstGeom prst="rect">
              <a:avLst/>
            </a:prstGeom>
          </p:spPr>
        </p:pic>
        <p:pic>
          <p:nvPicPr>
            <p:cNvPr id="112" name="Picture 111"/>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8372928">
              <a:off x="5976953" y="3402546"/>
              <a:ext cx="95205" cy="91701"/>
            </a:xfrm>
            <a:prstGeom prst="rect">
              <a:avLst/>
            </a:prstGeom>
          </p:spPr>
        </p:pic>
        <p:pic>
          <p:nvPicPr>
            <p:cNvPr id="113" name="Picture 112"/>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416935">
              <a:off x="6801618" y="2295693"/>
              <a:ext cx="95204" cy="91698"/>
            </a:xfrm>
            <a:prstGeom prst="rect">
              <a:avLst/>
            </a:prstGeom>
          </p:spPr>
        </p:pic>
        <p:pic>
          <p:nvPicPr>
            <p:cNvPr id="114" name="Picture 113"/>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842169">
              <a:off x="7103660" y="2328584"/>
              <a:ext cx="95204" cy="91698"/>
            </a:xfrm>
            <a:prstGeom prst="rect">
              <a:avLst/>
            </a:prstGeom>
          </p:spPr>
        </p:pic>
        <p:pic>
          <p:nvPicPr>
            <p:cNvPr id="115" name="Picture 114"/>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076930">
              <a:off x="7497433" y="2495738"/>
              <a:ext cx="95204" cy="91698"/>
            </a:xfrm>
            <a:prstGeom prst="rect">
              <a:avLst/>
            </a:prstGeom>
          </p:spPr>
        </p:pic>
        <p:pic>
          <p:nvPicPr>
            <p:cNvPr id="116" name="Picture 115"/>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302417">
              <a:off x="7834895" y="2623977"/>
              <a:ext cx="95204" cy="91698"/>
            </a:xfrm>
            <a:prstGeom prst="rect">
              <a:avLst/>
            </a:prstGeom>
          </p:spPr>
        </p:pic>
        <p:pic>
          <p:nvPicPr>
            <p:cNvPr id="117" name="Picture 116"/>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20759259">
              <a:off x="6469414" y="2299281"/>
              <a:ext cx="95204" cy="91698"/>
            </a:xfrm>
            <a:prstGeom prst="rect">
              <a:avLst/>
            </a:prstGeom>
          </p:spPr>
        </p:pic>
        <p:pic>
          <p:nvPicPr>
            <p:cNvPr id="118" name="Picture 117"/>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9613793">
              <a:off x="6238568" y="2355746"/>
              <a:ext cx="95204" cy="91698"/>
            </a:xfrm>
            <a:prstGeom prst="rect">
              <a:avLst/>
            </a:prstGeom>
          </p:spPr>
        </p:pic>
        <p:pic>
          <p:nvPicPr>
            <p:cNvPr id="119" name="Picture 118"/>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8863493">
              <a:off x="5890581" y="2581801"/>
              <a:ext cx="95205" cy="91701"/>
            </a:xfrm>
            <a:prstGeom prst="rect">
              <a:avLst/>
            </a:prstGeom>
          </p:spPr>
        </p:pic>
        <p:pic>
          <p:nvPicPr>
            <p:cNvPr id="120" name="Picture 119"/>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8341835">
              <a:off x="5714290" y="2799547"/>
              <a:ext cx="95204" cy="91700"/>
            </a:xfrm>
            <a:prstGeom prst="rect">
              <a:avLst/>
            </a:prstGeom>
          </p:spPr>
        </p:pic>
        <p:pic>
          <p:nvPicPr>
            <p:cNvPr id="121" name="Picture 120"/>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8127925">
              <a:off x="5505211" y="3060309"/>
              <a:ext cx="95202" cy="91698"/>
            </a:xfrm>
            <a:prstGeom prst="rect">
              <a:avLst/>
            </a:prstGeom>
          </p:spPr>
        </p:pic>
        <p:pic>
          <p:nvPicPr>
            <p:cNvPr id="122" name="Picture 121"/>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8127925">
              <a:off x="5330735" y="3387257"/>
              <a:ext cx="95202" cy="91698"/>
            </a:xfrm>
            <a:prstGeom prst="rect">
              <a:avLst/>
            </a:prstGeom>
          </p:spPr>
        </p:pic>
        <p:pic>
          <p:nvPicPr>
            <p:cNvPr id="123" name="Picture 122"/>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9613793">
              <a:off x="5901055" y="2082203"/>
              <a:ext cx="95204" cy="91698"/>
            </a:xfrm>
            <a:prstGeom prst="rect">
              <a:avLst/>
            </a:prstGeom>
          </p:spPr>
        </p:pic>
        <p:pic>
          <p:nvPicPr>
            <p:cNvPr id="124" name="Picture 123"/>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9613793">
              <a:off x="5669353" y="2259478"/>
              <a:ext cx="95204" cy="91698"/>
            </a:xfrm>
            <a:prstGeom prst="rect">
              <a:avLst/>
            </a:prstGeom>
          </p:spPr>
        </p:pic>
        <p:pic>
          <p:nvPicPr>
            <p:cNvPr id="125" name="Picture 124"/>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8442375">
              <a:off x="5544285" y="2414378"/>
              <a:ext cx="95205" cy="91701"/>
            </a:xfrm>
            <a:prstGeom prst="rect">
              <a:avLst/>
            </a:prstGeom>
          </p:spPr>
        </p:pic>
        <p:pic>
          <p:nvPicPr>
            <p:cNvPr id="126" name="Picture 125"/>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8301757">
              <a:off x="5344407" y="2760247"/>
              <a:ext cx="95204" cy="91700"/>
            </a:xfrm>
            <a:prstGeom prst="rect">
              <a:avLst/>
            </a:prstGeom>
          </p:spPr>
        </p:pic>
        <p:pic>
          <p:nvPicPr>
            <p:cNvPr id="127" name="Picture 126"/>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21033750">
              <a:off x="6199663" y="1795985"/>
              <a:ext cx="95204" cy="91698"/>
            </a:xfrm>
            <a:prstGeom prst="rect">
              <a:avLst/>
            </a:prstGeom>
          </p:spPr>
        </p:pic>
        <p:pic>
          <p:nvPicPr>
            <p:cNvPr id="128" name="Picture 127"/>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a:off x="6520036" y="1738628"/>
              <a:ext cx="95204" cy="91698"/>
            </a:xfrm>
            <a:prstGeom prst="rect">
              <a:avLst/>
            </a:prstGeom>
          </p:spPr>
        </p:pic>
        <p:pic>
          <p:nvPicPr>
            <p:cNvPr id="129" name="Picture 128"/>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a:off x="6744729" y="1711478"/>
              <a:ext cx="95204" cy="91698"/>
            </a:xfrm>
            <a:prstGeom prst="rect">
              <a:avLst/>
            </a:prstGeom>
          </p:spPr>
        </p:pic>
        <p:pic>
          <p:nvPicPr>
            <p:cNvPr id="130" name="Picture 129"/>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a:off x="6815674" y="1985637"/>
              <a:ext cx="95204" cy="91698"/>
            </a:xfrm>
            <a:prstGeom prst="rect">
              <a:avLst/>
            </a:prstGeom>
          </p:spPr>
        </p:pic>
        <p:pic>
          <p:nvPicPr>
            <p:cNvPr id="131" name="Picture 130"/>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a:off x="6542272" y="2015354"/>
              <a:ext cx="95204" cy="91698"/>
            </a:xfrm>
            <a:prstGeom prst="rect">
              <a:avLst/>
            </a:prstGeom>
          </p:spPr>
        </p:pic>
        <p:pic>
          <p:nvPicPr>
            <p:cNvPr id="132" name="Picture 131"/>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a:off x="6271358" y="2058898"/>
              <a:ext cx="95204" cy="91698"/>
            </a:xfrm>
            <a:prstGeom prst="rect">
              <a:avLst/>
            </a:prstGeom>
          </p:spPr>
        </p:pic>
        <p:pic>
          <p:nvPicPr>
            <p:cNvPr id="133" name="Picture 132"/>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a:off x="7044889" y="1967094"/>
              <a:ext cx="95204" cy="91698"/>
            </a:xfrm>
            <a:prstGeom prst="rect">
              <a:avLst/>
            </a:prstGeom>
          </p:spPr>
        </p:pic>
        <p:pic>
          <p:nvPicPr>
            <p:cNvPr id="134" name="Picture 133"/>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090765">
              <a:off x="7303705" y="2000585"/>
              <a:ext cx="95204" cy="91698"/>
            </a:xfrm>
            <a:prstGeom prst="rect">
              <a:avLst/>
            </a:prstGeom>
          </p:spPr>
        </p:pic>
        <p:pic>
          <p:nvPicPr>
            <p:cNvPr id="135" name="Picture 134"/>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090765">
              <a:off x="7461013" y="2062964"/>
              <a:ext cx="95204" cy="91698"/>
            </a:xfrm>
            <a:prstGeom prst="rect">
              <a:avLst/>
            </a:prstGeom>
          </p:spPr>
        </p:pic>
        <p:pic>
          <p:nvPicPr>
            <p:cNvPr id="136" name="Picture 135"/>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090765">
              <a:off x="7660138" y="2095025"/>
              <a:ext cx="95204" cy="91698"/>
            </a:xfrm>
            <a:prstGeom prst="rect">
              <a:avLst/>
            </a:prstGeom>
          </p:spPr>
        </p:pic>
        <p:pic>
          <p:nvPicPr>
            <p:cNvPr id="137" name="Picture 136"/>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090765">
              <a:off x="7907148" y="2237015"/>
              <a:ext cx="95204" cy="91698"/>
            </a:xfrm>
            <a:prstGeom prst="rect">
              <a:avLst/>
            </a:prstGeom>
          </p:spPr>
        </p:pic>
        <p:pic>
          <p:nvPicPr>
            <p:cNvPr id="138" name="Picture 137"/>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090765">
              <a:off x="7977272" y="1868365"/>
              <a:ext cx="95204" cy="91698"/>
            </a:xfrm>
            <a:prstGeom prst="rect">
              <a:avLst/>
            </a:prstGeom>
          </p:spPr>
        </p:pic>
        <p:pic>
          <p:nvPicPr>
            <p:cNvPr id="139" name="Picture 138"/>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090765">
              <a:off x="7755724" y="1749071"/>
              <a:ext cx="95204" cy="91698"/>
            </a:xfrm>
            <a:prstGeom prst="rect">
              <a:avLst/>
            </a:prstGeom>
          </p:spPr>
        </p:pic>
        <p:pic>
          <p:nvPicPr>
            <p:cNvPr id="140" name="Picture 139"/>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090765">
              <a:off x="7551628" y="1653869"/>
              <a:ext cx="95204" cy="91698"/>
            </a:xfrm>
            <a:prstGeom prst="rect">
              <a:avLst/>
            </a:prstGeom>
          </p:spPr>
        </p:pic>
        <p:pic>
          <p:nvPicPr>
            <p:cNvPr id="141" name="Picture 140"/>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090765">
              <a:off x="7322920" y="1604124"/>
              <a:ext cx="95204" cy="91698"/>
            </a:xfrm>
            <a:prstGeom prst="rect">
              <a:avLst/>
            </a:prstGeom>
          </p:spPr>
        </p:pic>
        <p:pic>
          <p:nvPicPr>
            <p:cNvPr id="143" name="Picture 142"/>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090765">
              <a:off x="8008584" y="1528601"/>
              <a:ext cx="95204" cy="91698"/>
            </a:xfrm>
            <a:prstGeom prst="rect">
              <a:avLst/>
            </a:prstGeom>
          </p:spPr>
        </p:pic>
        <p:pic>
          <p:nvPicPr>
            <p:cNvPr id="144" name="Picture 143"/>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9613793">
              <a:off x="5615176" y="1823017"/>
              <a:ext cx="95204" cy="91698"/>
            </a:xfrm>
            <a:prstGeom prst="rect">
              <a:avLst/>
            </a:prstGeom>
          </p:spPr>
        </p:pic>
        <p:pic>
          <p:nvPicPr>
            <p:cNvPr id="145" name="Picture 144"/>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9613793">
              <a:off x="5714411" y="1707782"/>
              <a:ext cx="95204" cy="91698"/>
            </a:xfrm>
            <a:prstGeom prst="rect">
              <a:avLst/>
            </a:prstGeom>
          </p:spPr>
        </p:pic>
        <p:pic>
          <p:nvPicPr>
            <p:cNvPr id="146" name="Picture 145"/>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9613793">
              <a:off x="5843851" y="1624898"/>
              <a:ext cx="95204" cy="91698"/>
            </a:xfrm>
            <a:prstGeom prst="rect">
              <a:avLst/>
            </a:prstGeom>
          </p:spPr>
        </p:pic>
        <p:pic>
          <p:nvPicPr>
            <p:cNvPr id="147" name="Picture 146"/>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9613793">
              <a:off x="5997513" y="1550609"/>
              <a:ext cx="95204" cy="91698"/>
            </a:xfrm>
            <a:prstGeom prst="rect">
              <a:avLst/>
            </a:prstGeom>
          </p:spPr>
        </p:pic>
        <p:pic>
          <p:nvPicPr>
            <p:cNvPr id="148" name="Picture 147"/>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9613793">
              <a:off x="5483036" y="1926294"/>
              <a:ext cx="95204" cy="91698"/>
            </a:xfrm>
            <a:prstGeom prst="rect">
              <a:avLst/>
            </a:prstGeom>
          </p:spPr>
        </p:pic>
        <p:pic>
          <p:nvPicPr>
            <p:cNvPr id="149" name="Picture 148"/>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9613793">
              <a:off x="5308067" y="2148488"/>
              <a:ext cx="95204" cy="91698"/>
            </a:xfrm>
            <a:prstGeom prst="rect">
              <a:avLst/>
            </a:prstGeom>
          </p:spPr>
        </p:pic>
        <p:pic>
          <p:nvPicPr>
            <p:cNvPr id="150" name="Picture 149"/>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9613793">
              <a:off x="5272684" y="1630879"/>
              <a:ext cx="95204" cy="91698"/>
            </a:xfrm>
            <a:prstGeom prst="rect">
              <a:avLst/>
            </a:prstGeom>
          </p:spPr>
        </p:pic>
        <p:pic>
          <p:nvPicPr>
            <p:cNvPr id="152" name="Picture 151"/>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8301757">
              <a:off x="5223809" y="2939931"/>
              <a:ext cx="95204" cy="91700"/>
            </a:xfrm>
            <a:prstGeom prst="rect">
              <a:avLst/>
            </a:prstGeom>
          </p:spPr>
        </p:pic>
        <p:pic>
          <p:nvPicPr>
            <p:cNvPr id="153" name="Picture 152"/>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8301757">
              <a:off x="5171239" y="2348702"/>
              <a:ext cx="95204" cy="91700"/>
            </a:xfrm>
            <a:prstGeom prst="rect">
              <a:avLst/>
            </a:prstGeom>
          </p:spPr>
        </p:pic>
        <p:pic>
          <p:nvPicPr>
            <p:cNvPr id="154" name="Picture 153"/>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83854">
              <a:off x="6981319" y="3007642"/>
              <a:ext cx="95204" cy="91698"/>
            </a:xfrm>
            <a:prstGeom prst="rect">
              <a:avLst/>
            </a:prstGeom>
          </p:spPr>
        </p:pic>
        <p:pic>
          <p:nvPicPr>
            <p:cNvPr id="155" name="Picture 154"/>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416935">
              <a:off x="6751342" y="2600648"/>
              <a:ext cx="95204" cy="91698"/>
            </a:xfrm>
            <a:prstGeom prst="rect">
              <a:avLst/>
            </a:prstGeom>
          </p:spPr>
        </p:pic>
        <p:pic>
          <p:nvPicPr>
            <p:cNvPr id="156" name="Picture 155"/>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20815293">
              <a:off x="6591133" y="2625671"/>
              <a:ext cx="95204" cy="91698"/>
            </a:xfrm>
            <a:prstGeom prst="rect">
              <a:avLst/>
            </a:prstGeom>
          </p:spPr>
        </p:pic>
        <p:pic>
          <p:nvPicPr>
            <p:cNvPr id="157" name="Picture 156"/>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7838755">
              <a:off x="5773061" y="3176545"/>
              <a:ext cx="95204" cy="91700"/>
            </a:xfrm>
            <a:prstGeom prst="rect">
              <a:avLst/>
            </a:prstGeom>
          </p:spPr>
        </p:pic>
        <p:pic>
          <p:nvPicPr>
            <p:cNvPr id="158" name="Picture 157"/>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7838755">
              <a:off x="5629401" y="3355849"/>
              <a:ext cx="95204" cy="91700"/>
            </a:xfrm>
            <a:prstGeom prst="rect">
              <a:avLst/>
            </a:prstGeom>
          </p:spPr>
        </p:pic>
        <p:pic>
          <p:nvPicPr>
            <p:cNvPr id="159" name="Picture 158"/>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7838755">
              <a:off x="5553701" y="3632158"/>
              <a:ext cx="95204" cy="91700"/>
            </a:xfrm>
            <a:prstGeom prst="rect">
              <a:avLst/>
            </a:prstGeom>
          </p:spPr>
        </p:pic>
        <p:pic>
          <p:nvPicPr>
            <p:cNvPr id="160" name="Picture 159"/>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20154100">
              <a:off x="6621346" y="2991801"/>
              <a:ext cx="95204" cy="91698"/>
            </a:xfrm>
            <a:prstGeom prst="rect">
              <a:avLst/>
            </a:prstGeom>
          </p:spPr>
        </p:pic>
        <p:pic>
          <p:nvPicPr>
            <p:cNvPr id="161" name="Picture 160"/>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325508">
              <a:off x="7331497" y="3110450"/>
              <a:ext cx="95204" cy="91698"/>
            </a:xfrm>
            <a:prstGeom prst="rect">
              <a:avLst/>
            </a:prstGeom>
          </p:spPr>
        </p:pic>
        <p:pic>
          <p:nvPicPr>
            <p:cNvPr id="162" name="Picture 161"/>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325508">
              <a:off x="7643844" y="3259137"/>
              <a:ext cx="95204" cy="91698"/>
            </a:xfrm>
            <a:prstGeom prst="rect">
              <a:avLst/>
            </a:prstGeom>
          </p:spPr>
        </p:pic>
        <p:pic>
          <p:nvPicPr>
            <p:cNvPr id="163" name="Picture 162"/>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325508">
              <a:off x="7986779" y="3524065"/>
              <a:ext cx="95204" cy="91698"/>
            </a:xfrm>
            <a:prstGeom prst="rect">
              <a:avLst/>
            </a:prstGeom>
          </p:spPr>
        </p:pic>
        <p:pic>
          <p:nvPicPr>
            <p:cNvPr id="164" name="Picture 163"/>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325508">
              <a:off x="7633425" y="3661576"/>
              <a:ext cx="95204" cy="91698"/>
            </a:xfrm>
            <a:prstGeom prst="rect">
              <a:avLst/>
            </a:prstGeom>
          </p:spPr>
        </p:pic>
        <p:pic>
          <p:nvPicPr>
            <p:cNvPr id="165" name="Picture 164"/>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325508">
              <a:off x="7458699" y="3536844"/>
              <a:ext cx="95204" cy="91698"/>
            </a:xfrm>
            <a:prstGeom prst="rect">
              <a:avLst/>
            </a:prstGeom>
          </p:spPr>
        </p:pic>
        <p:pic>
          <p:nvPicPr>
            <p:cNvPr id="166" name="Picture 165"/>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325508">
              <a:off x="7224617" y="3435410"/>
              <a:ext cx="95204" cy="91698"/>
            </a:xfrm>
            <a:prstGeom prst="rect">
              <a:avLst/>
            </a:prstGeom>
          </p:spPr>
        </p:pic>
        <p:pic>
          <p:nvPicPr>
            <p:cNvPr id="167" name="Picture 166"/>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20154100">
              <a:off x="6633202" y="3387256"/>
              <a:ext cx="95204" cy="91698"/>
            </a:xfrm>
            <a:prstGeom prst="rect">
              <a:avLst/>
            </a:prstGeom>
          </p:spPr>
        </p:pic>
        <p:pic>
          <p:nvPicPr>
            <p:cNvPr id="168" name="Picture 167"/>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83854">
              <a:off x="6843062" y="3331045"/>
              <a:ext cx="95204" cy="91698"/>
            </a:xfrm>
            <a:prstGeom prst="rect">
              <a:avLst/>
            </a:prstGeom>
          </p:spPr>
        </p:pic>
        <p:pic>
          <p:nvPicPr>
            <p:cNvPr id="169" name="Picture 168"/>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83854">
              <a:off x="7030657" y="3382075"/>
              <a:ext cx="95204" cy="91698"/>
            </a:xfrm>
            <a:prstGeom prst="rect">
              <a:avLst/>
            </a:prstGeom>
          </p:spPr>
        </p:pic>
        <p:pic>
          <p:nvPicPr>
            <p:cNvPr id="170" name="Picture 169"/>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9099895">
              <a:off x="6434977" y="3465881"/>
              <a:ext cx="95202" cy="91698"/>
            </a:xfrm>
            <a:prstGeom prst="rect">
              <a:avLst/>
            </a:prstGeom>
          </p:spPr>
        </p:pic>
        <p:pic>
          <p:nvPicPr>
            <p:cNvPr id="171" name="Picture 170"/>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8372928">
              <a:off x="5871540" y="3592519"/>
              <a:ext cx="95205" cy="91701"/>
            </a:xfrm>
            <a:prstGeom prst="rect">
              <a:avLst/>
            </a:prstGeom>
          </p:spPr>
        </p:pic>
        <p:pic>
          <p:nvPicPr>
            <p:cNvPr id="172" name="Picture 171"/>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8127925">
              <a:off x="5261911" y="3634151"/>
              <a:ext cx="95202" cy="91698"/>
            </a:xfrm>
            <a:prstGeom prst="rect">
              <a:avLst/>
            </a:prstGeom>
          </p:spPr>
        </p:pic>
        <p:pic>
          <p:nvPicPr>
            <p:cNvPr id="173" name="Picture 172"/>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9099895">
              <a:off x="6335299" y="3570761"/>
              <a:ext cx="95202" cy="91698"/>
            </a:xfrm>
            <a:prstGeom prst="rect">
              <a:avLst/>
            </a:prstGeom>
          </p:spPr>
        </p:pic>
        <p:pic>
          <p:nvPicPr>
            <p:cNvPr id="174" name="Picture 173"/>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9099895">
              <a:off x="6204857" y="3654566"/>
              <a:ext cx="95202" cy="91698"/>
            </a:xfrm>
            <a:prstGeom prst="rect">
              <a:avLst/>
            </a:prstGeom>
          </p:spPr>
        </p:pic>
        <p:pic>
          <p:nvPicPr>
            <p:cNvPr id="175" name="Picture 174"/>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8863493">
              <a:off x="6080074" y="2420906"/>
              <a:ext cx="95205" cy="91701"/>
            </a:xfrm>
            <a:prstGeom prst="rect">
              <a:avLst/>
            </a:prstGeom>
          </p:spPr>
        </p:pic>
        <p:pic>
          <p:nvPicPr>
            <p:cNvPr id="176" name="Picture 175"/>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416935">
              <a:off x="6617038" y="2287443"/>
              <a:ext cx="95204" cy="91698"/>
            </a:xfrm>
            <a:prstGeom prst="rect">
              <a:avLst/>
            </a:prstGeom>
          </p:spPr>
        </p:pic>
        <p:pic>
          <p:nvPicPr>
            <p:cNvPr id="177" name="Picture 176"/>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325508">
              <a:off x="7224617" y="2710696"/>
              <a:ext cx="95204" cy="91698"/>
            </a:xfrm>
            <a:prstGeom prst="rect">
              <a:avLst/>
            </a:prstGeom>
          </p:spPr>
        </p:pic>
        <p:pic>
          <p:nvPicPr>
            <p:cNvPr id="178" name="Picture 177"/>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325508">
              <a:off x="7361437" y="2774876"/>
              <a:ext cx="95204" cy="91698"/>
            </a:xfrm>
            <a:prstGeom prst="rect">
              <a:avLst/>
            </a:prstGeom>
          </p:spPr>
        </p:pic>
        <p:pic>
          <p:nvPicPr>
            <p:cNvPr id="179" name="Picture 178"/>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842169">
              <a:off x="7264306" y="2400656"/>
              <a:ext cx="95204" cy="91698"/>
            </a:xfrm>
            <a:prstGeom prst="rect">
              <a:avLst/>
            </a:prstGeom>
          </p:spPr>
        </p:pic>
        <p:pic>
          <p:nvPicPr>
            <p:cNvPr id="180" name="Picture 179"/>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302417">
              <a:off x="7632340" y="2535439"/>
              <a:ext cx="95204" cy="91698"/>
            </a:xfrm>
            <a:prstGeom prst="rect">
              <a:avLst/>
            </a:prstGeom>
          </p:spPr>
        </p:pic>
        <p:pic>
          <p:nvPicPr>
            <p:cNvPr id="181" name="Picture 180"/>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302417">
              <a:off x="8009842" y="2737674"/>
              <a:ext cx="95204" cy="91698"/>
            </a:xfrm>
            <a:prstGeom prst="rect">
              <a:avLst/>
            </a:prstGeom>
          </p:spPr>
        </p:pic>
        <p:pic>
          <p:nvPicPr>
            <p:cNvPr id="183" name="Picture 182"/>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8301757">
              <a:off x="5420002" y="2600399"/>
              <a:ext cx="95204" cy="91700"/>
            </a:xfrm>
            <a:prstGeom prst="rect">
              <a:avLst/>
            </a:prstGeom>
          </p:spPr>
        </p:pic>
        <p:pic>
          <p:nvPicPr>
            <p:cNvPr id="184" name="Picture 183"/>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21033750">
              <a:off x="6361501" y="1734392"/>
              <a:ext cx="95204" cy="91698"/>
            </a:xfrm>
            <a:prstGeom prst="rect">
              <a:avLst/>
            </a:prstGeom>
          </p:spPr>
        </p:pic>
        <p:sp>
          <p:nvSpPr>
            <p:cNvPr id="236" name="Rectangle 235"/>
            <p:cNvSpPr/>
            <p:nvPr/>
          </p:nvSpPr>
          <p:spPr>
            <a:xfrm>
              <a:off x="5174990" y="1536535"/>
              <a:ext cx="2998185" cy="2221508"/>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grpSp>
      <p:sp>
        <p:nvSpPr>
          <p:cNvPr id="185" name="Isosceles Triangle 184"/>
          <p:cNvSpPr/>
          <p:nvPr/>
        </p:nvSpPr>
        <p:spPr>
          <a:xfrm rot="16200000">
            <a:off x="4394922" y="-210548"/>
            <a:ext cx="1544607" cy="3523682"/>
          </a:xfrm>
          <a:custGeom>
            <a:avLst/>
            <a:gdLst>
              <a:gd name="connsiteX0" fmla="*/ 0 w 2258396"/>
              <a:gd name="connsiteY0" fmla="*/ 2660618 h 2660618"/>
              <a:gd name="connsiteX1" fmla="*/ 713789 w 2258396"/>
              <a:gd name="connsiteY1" fmla="*/ 0 h 2660618"/>
              <a:gd name="connsiteX2" fmla="*/ 2258396 w 2258396"/>
              <a:gd name="connsiteY2" fmla="*/ 2660618 h 2660618"/>
              <a:gd name="connsiteX3" fmla="*/ 0 w 2258396"/>
              <a:gd name="connsiteY3" fmla="*/ 2660618 h 2660618"/>
              <a:gd name="connsiteX0" fmla="*/ 231091 w 1544607"/>
              <a:gd name="connsiteY0" fmla="*/ 2645378 h 2660618"/>
              <a:gd name="connsiteX1" fmla="*/ 0 w 1544607"/>
              <a:gd name="connsiteY1" fmla="*/ 0 h 2660618"/>
              <a:gd name="connsiteX2" fmla="*/ 1544607 w 1544607"/>
              <a:gd name="connsiteY2" fmla="*/ 2660618 h 2660618"/>
              <a:gd name="connsiteX3" fmla="*/ 231091 w 1544607"/>
              <a:gd name="connsiteY3" fmla="*/ 2645378 h 2660618"/>
              <a:gd name="connsiteX0" fmla="*/ 223471 w 1544607"/>
              <a:gd name="connsiteY0" fmla="*/ 2713958 h 2713958"/>
              <a:gd name="connsiteX1" fmla="*/ 0 w 1544607"/>
              <a:gd name="connsiteY1" fmla="*/ 0 h 2713958"/>
              <a:gd name="connsiteX2" fmla="*/ 1544607 w 1544607"/>
              <a:gd name="connsiteY2" fmla="*/ 2660618 h 2713958"/>
              <a:gd name="connsiteX3" fmla="*/ 223471 w 1544607"/>
              <a:gd name="connsiteY3" fmla="*/ 2713958 h 2713958"/>
            </a:gdLst>
            <a:ahLst/>
            <a:cxnLst>
              <a:cxn ang="0">
                <a:pos x="connsiteX0" y="connsiteY0"/>
              </a:cxn>
              <a:cxn ang="0">
                <a:pos x="connsiteX1" y="connsiteY1"/>
              </a:cxn>
              <a:cxn ang="0">
                <a:pos x="connsiteX2" y="connsiteY2"/>
              </a:cxn>
              <a:cxn ang="0">
                <a:pos x="connsiteX3" y="connsiteY3"/>
              </a:cxn>
            </a:cxnLst>
            <a:rect l="l" t="t" r="r" b="b"/>
            <a:pathLst>
              <a:path w="1544607" h="2713958">
                <a:moveTo>
                  <a:pt x="223471" y="2713958"/>
                </a:moveTo>
                <a:lnTo>
                  <a:pt x="0" y="0"/>
                </a:lnTo>
                <a:lnTo>
                  <a:pt x="1544607" y="2660618"/>
                </a:lnTo>
                <a:lnTo>
                  <a:pt x="223471" y="2713958"/>
                </a:lnTo>
                <a:close/>
              </a:path>
            </a:pathLst>
          </a:custGeom>
          <a:solidFill>
            <a:schemeClr val="tx1">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grpSp>
        <p:nvGrpSpPr>
          <p:cNvPr id="6" name="Group 5"/>
          <p:cNvGrpSpPr/>
          <p:nvPr/>
        </p:nvGrpSpPr>
        <p:grpSpPr>
          <a:xfrm>
            <a:off x="4876095" y="2314819"/>
            <a:ext cx="3029143" cy="3076803"/>
            <a:chOff x="4514032" y="2978931"/>
            <a:chExt cx="2301029" cy="2337233"/>
          </a:xfrm>
        </p:grpSpPr>
        <p:pic>
          <p:nvPicPr>
            <p:cNvPr id="271" name="Picture 270"/>
            <p:cNvPicPr>
              <a:picLocks/>
            </p:cNvPicPr>
            <p:nvPr/>
          </p:nvPicPr>
          <p:blipFill rotWithShape="1">
            <a:blip r:embed="rId6" cstate="print">
              <a:extLst>
                <a:ext uri="{28A0092B-C50C-407E-A947-70E740481C1C}">
                  <a14:useLocalDpi xmlns:a14="http://schemas.microsoft.com/office/drawing/2010/main" val="0"/>
                </a:ext>
              </a:extLst>
            </a:blip>
            <a:srcRect/>
            <a:stretch/>
          </p:blipFill>
          <p:spPr>
            <a:xfrm>
              <a:off x="4516293" y="2984616"/>
              <a:ext cx="2286000" cy="2286000"/>
            </a:xfrm>
            <a:prstGeom prst="rect">
              <a:avLst/>
            </a:prstGeom>
          </p:spPr>
        </p:pic>
        <p:pic>
          <p:nvPicPr>
            <p:cNvPr id="272" name="Picture 271"/>
            <p:cNvPicPr>
              <a:picLocks/>
            </p:cNvPicPr>
            <p:nvPr/>
          </p:nvPicPr>
          <p:blipFill rotWithShape="1">
            <a:blip r:embed="rId7" cstate="print">
              <a:extLst>
                <a:ext uri="{28A0092B-C50C-407E-A947-70E740481C1C}">
                  <a14:useLocalDpi xmlns:a14="http://schemas.microsoft.com/office/drawing/2010/main" val="0"/>
                </a:ext>
              </a:extLst>
            </a:blip>
            <a:srcRect/>
            <a:stretch/>
          </p:blipFill>
          <p:spPr>
            <a:xfrm>
              <a:off x="4523913" y="2992236"/>
              <a:ext cx="2286000" cy="2286000"/>
            </a:xfrm>
            <a:prstGeom prst="rect">
              <a:avLst/>
            </a:prstGeom>
          </p:spPr>
        </p:pic>
        <p:grpSp>
          <p:nvGrpSpPr>
            <p:cNvPr id="5" name="Group 4"/>
            <p:cNvGrpSpPr/>
            <p:nvPr/>
          </p:nvGrpSpPr>
          <p:grpSpPr>
            <a:xfrm>
              <a:off x="4565874" y="3009608"/>
              <a:ext cx="2212656" cy="2306556"/>
              <a:chOff x="5901862" y="4008528"/>
              <a:chExt cx="2212656" cy="2306556"/>
            </a:xfrm>
          </p:grpSpPr>
          <p:pic>
            <p:nvPicPr>
              <p:cNvPr id="151" name="Picture 150"/>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9428131">
                <a:off x="6470281" y="5206866"/>
                <a:ext cx="177840" cy="171293"/>
              </a:xfrm>
              <a:prstGeom prst="rect">
                <a:avLst/>
              </a:prstGeom>
            </p:spPr>
          </p:pic>
          <p:pic>
            <p:nvPicPr>
              <p:cNvPr id="182" name="Picture 181"/>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20815293">
                <a:off x="6138104" y="5327275"/>
                <a:ext cx="177838" cy="171289"/>
              </a:xfrm>
              <a:prstGeom prst="rect">
                <a:avLst/>
              </a:prstGeom>
            </p:spPr>
          </p:pic>
          <p:pic>
            <p:nvPicPr>
              <p:cNvPr id="186" name="Picture 185"/>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416935">
                <a:off x="7511818" y="5031535"/>
                <a:ext cx="177838" cy="171289"/>
              </a:xfrm>
              <a:prstGeom prst="rect">
                <a:avLst/>
              </a:prstGeom>
            </p:spPr>
          </p:pic>
          <p:pic>
            <p:nvPicPr>
              <p:cNvPr id="187" name="Picture 186"/>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325508">
                <a:off x="7827314" y="5133022"/>
                <a:ext cx="177838" cy="171289"/>
              </a:xfrm>
              <a:prstGeom prst="rect">
                <a:avLst/>
              </a:prstGeom>
            </p:spPr>
          </p:pic>
          <p:pic>
            <p:nvPicPr>
              <p:cNvPr id="190" name="Picture 189"/>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8656151">
                <a:off x="5898590" y="5493304"/>
                <a:ext cx="177838" cy="171293"/>
              </a:xfrm>
              <a:prstGeom prst="rect">
                <a:avLst/>
              </a:prstGeom>
            </p:spPr>
          </p:pic>
          <p:pic>
            <p:nvPicPr>
              <p:cNvPr id="192" name="Picture 191"/>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20154100">
                <a:off x="6698782" y="5827091"/>
                <a:ext cx="177838" cy="171289"/>
              </a:xfrm>
              <a:prstGeom prst="rect">
                <a:avLst/>
              </a:prstGeom>
            </p:spPr>
          </p:pic>
          <p:pic>
            <p:nvPicPr>
              <p:cNvPr id="193" name="Picture 192"/>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83854">
                <a:off x="7322065" y="5704388"/>
                <a:ext cx="177838" cy="171289"/>
              </a:xfrm>
              <a:prstGeom prst="rect">
                <a:avLst/>
              </a:prstGeom>
            </p:spPr>
          </p:pic>
          <p:pic>
            <p:nvPicPr>
              <p:cNvPr id="197" name="Picture 196"/>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9099895">
                <a:off x="6128178" y="6143795"/>
                <a:ext cx="177834" cy="171289"/>
              </a:xfrm>
              <a:prstGeom prst="rect">
                <a:avLst/>
              </a:prstGeom>
            </p:spPr>
          </p:pic>
          <p:pic>
            <p:nvPicPr>
              <p:cNvPr id="199" name="Picture 198"/>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416935">
                <a:off x="7372475" y="4420374"/>
                <a:ext cx="177838" cy="171289"/>
              </a:xfrm>
              <a:prstGeom prst="rect">
                <a:avLst/>
              </a:prstGeom>
            </p:spPr>
          </p:pic>
          <p:pic>
            <p:nvPicPr>
              <p:cNvPr id="200" name="Picture 199"/>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842169">
                <a:off x="7936680" y="4481813"/>
                <a:ext cx="177838" cy="171289"/>
              </a:xfrm>
              <a:prstGeom prst="rect">
                <a:avLst/>
              </a:prstGeom>
            </p:spPr>
          </p:pic>
          <p:pic>
            <p:nvPicPr>
              <p:cNvPr id="203" name="Picture 202"/>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20759259">
                <a:off x="6751929" y="4427076"/>
                <a:ext cx="177838" cy="171289"/>
              </a:xfrm>
              <a:prstGeom prst="rect">
                <a:avLst/>
              </a:prstGeom>
            </p:spPr>
          </p:pic>
          <p:pic>
            <p:nvPicPr>
              <p:cNvPr id="204" name="Picture 203"/>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9613793">
                <a:off x="6320717" y="4532551"/>
                <a:ext cx="177838" cy="171289"/>
              </a:xfrm>
              <a:prstGeom prst="rect">
                <a:avLst/>
              </a:prstGeom>
            </p:spPr>
          </p:pic>
          <p:pic>
            <p:nvPicPr>
              <p:cNvPr id="218" name="Picture 217"/>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a:off x="6381967" y="4008528"/>
                <a:ext cx="177838" cy="171289"/>
              </a:xfrm>
              <a:prstGeom prst="rect">
                <a:avLst/>
              </a:prstGeom>
            </p:spPr>
          </p:pic>
          <p:pic>
            <p:nvPicPr>
              <p:cNvPr id="239" name="Picture 238"/>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83854">
                <a:off x="7708151" y="5750271"/>
                <a:ext cx="177838" cy="171289"/>
              </a:xfrm>
              <a:prstGeom prst="rect">
                <a:avLst/>
              </a:prstGeom>
            </p:spPr>
          </p:pic>
          <p:pic>
            <p:nvPicPr>
              <p:cNvPr id="240" name="Picture 239"/>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416935">
                <a:off x="7278561" y="4990019"/>
                <a:ext cx="177838" cy="171289"/>
              </a:xfrm>
              <a:prstGeom prst="rect">
                <a:avLst/>
              </a:prstGeom>
            </p:spPr>
          </p:pic>
          <p:pic>
            <p:nvPicPr>
              <p:cNvPr id="241" name="Picture 240"/>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20815293">
                <a:off x="6979296" y="5036761"/>
                <a:ext cx="177838" cy="171289"/>
              </a:xfrm>
              <a:prstGeom prst="rect">
                <a:avLst/>
              </a:prstGeom>
            </p:spPr>
          </p:pic>
          <p:pic>
            <p:nvPicPr>
              <p:cNvPr id="245" name="Picture 244"/>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20154100">
                <a:off x="7035733" y="5720680"/>
                <a:ext cx="177838" cy="171289"/>
              </a:xfrm>
              <a:prstGeom prst="rect">
                <a:avLst/>
              </a:prstGeom>
            </p:spPr>
          </p:pic>
          <p:pic>
            <p:nvPicPr>
              <p:cNvPr id="260" name="Picture 259"/>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18863493">
                <a:off x="6024655" y="4654267"/>
                <a:ext cx="177840" cy="171294"/>
              </a:xfrm>
              <a:prstGeom prst="rect">
                <a:avLst/>
              </a:prstGeom>
            </p:spPr>
          </p:pic>
          <p:pic>
            <p:nvPicPr>
              <p:cNvPr id="261" name="Picture 260"/>
              <p:cNvPicPr>
                <a:picLocks noChangeAspect="1"/>
              </p:cNvPicPr>
              <p:nvPr/>
            </p:nvPicPr>
            <p:blipFill>
              <a:blip r:embed="rId5" cstate="screen">
                <a:duotone>
                  <a:prstClr val="black"/>
                  <a:srgbClr val="00FF00">
                    <a:tint val="45000"/>
                    <a:satMod val="400000"/>
                  </a:srgbClr>
                </a:duotone>
                <a:extLst>
                  <a:ext uri="{28A0092B-C50C-407E-A947-70E740481C1C}">
                    <a14:useLocalDpi xmlns:a14="http://schemas.microsoft.com/office/drawing/2010/main" val="0"/>
                  </a:ext>
                </a:extLst>
              </a:blip>
              <a:stretch>
                <a:fillRect/>
              </a:stretch>
            </p:blipFill>
            <p:spPr>
              <a:xfrm rot="416935">
                <a:off x="7027686" y="4404963"/>
                <a:ext cx="177838" cy="171289"/>
              </a:xfrm>
              <a:prstGeom prst="rect">
                <a:avLst/>
              </a:prstGeom>
            </p:spPr>
          </p:pic>
        </p:grpSp>
        <p:sp>
          <p:nvSpPr>
            <p:cNvPr id="269" name="Rectangle 268"/>
            <p:cNvSpPr/>
            <p:nvPr/>
          </p:nvSpPr>
          <p:spPr>
            <a:xfrm>
              <a:off x="4514032" y="2978931"/>
              <a:ext cx="2301029" cy="2310672"/>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grpSp>
      <p:sp>
        <p:nvSpPr>
          <p:cNvPr id="273" name="Isosceles Triangle 272"/>
          <p:cNvSpPr/>
          <p:nvPr/>
        </p:nvSpPr>
        <p:spPr>
          <a:xfrm rot="4500000">
            <a:off x="7972443" y="2866295"/>
            <a:ext cx="1824832" cy="2720240"/>
          </a:xfrm>
          <a:custGeom>
            <a:avLst/>
            <a:gdLst>
              <a:gd name="connsiteX0" fmla="*/ 0 w 2258396"/>
              <a:gd name="connsiteY0" fmla="*/ 2660618 h 2660618"/>
              <a:gd name="connsiteX1" fmla="*/ 713789 w 2258396"/>
              <a:gd name="connsiteY1" fmla="*/ 0 h 2660618"/>
              <a:gd name="connsiteX2" fmla="*/ 2258396 w 2258396"/>
              <a:gd name="connsiteY2" fmla="*/ 2660618 h 2660618"/>
              <a:gd name="connsiteX3" fmla="*/ 0 w 2258396"/>
              <a:gd name="connsiteY3" fmla="*/ 2660618 h 2660618"/>
              <a:gd name="connsiteX0" fmla="*/ 0 w 1754335"/>
              <a:gd name="connsiteY0" fmla="*/ 2660618 h 2660618"/>
              <a:gd name="connsiteX1" fmla="*/ 713789 w 1754335"/>
              <a:gd name="connsiteY1" fmla="*/ 0 h 2660618"/>
              <a:gd name="connsiteX2" fmla="*/ 1754335 w 1754335"/>
              <a:gd name="connsiteY2" fmla="*/ 2628110 h 2660618"/>
              <a:gd name="connsiteX3" fmla="*/ 0 w 1754335"/>
              <a:gd name="connsiteY3" fmla="*/ 2660618 h 2660618"/>
              <a:gd name="connsiteX0" fmla="*/ 0 w 1609978"/>
              <a:gd name="connsiteY0" fmla="*/ 2210192 h 2628110"/>
              <a:gd name="connsiteX1" fmla="*/ 569432 w 1609978"/>
              <a:gd name="connsiteY1" fmla="*/ 0 h 2628110"/>
              <a:gd name="connsiteX2" fmla="*/ 1609978 w 1609978"/>
              <a:gd name="connsiteY2" fmla="*/ 2628110 h 2628110"/>
              <a:gd name="connsiteX3" fmla="*/ 0 w 1609978"/>
              <a:gd name="connsiteY3" fmla="*/ 2210192 h 2628110"/>
              <a:gd name="connsiteX0" fmla="*/ 0 w 1113418"/>
              <a:gd name="connsiteY0" fmla="*/ 2359023 h 2628110"/>
              <a:gd name="connsiteX1" fmla="*/ 72872 w 1113418"/>
              <a:gd name="connsiteY1" fmla="*/ 0 h 2628110"/>
              <a:gd name="connsiteX2" fmla="*/ 1113418 w 1113418"/>
              <a:gd name="connsiteY2" fmla="*/ 2628110 h 2628110"/>
              <a:gd name="connsiteX3" fmla="*/ 0 w 1113418"/>
              <a:gd name="connsiteY3" fmla="*/ 2359023 h 2628110"/>
              <a:gd name="connsiteX0" fmla="*/ 0 w 1068815"/>
              <a:gd name="connsiteY0" fmla="*/ 2304551 h 2628110"/>
              <a:gd name="connsiteX1" fmla="*/ 28269 w 1068815"/>
              <a:gd name="connsiteY1" fmla="*/ 0 h 2628110"/>
              <a:gd name="connsiteX2" fmla="*/ 1068815 w 1068815"/>
              <a:gd name="connsiteY2" fmla="*/ 2628110 h 2628110"/>
              <a:gd name="connsiteX3" fmla="*/ 0 w 1068815"/>
              <a:gd name="connsiteY3" fmla="*/ 2304551 h 2628110"/>
            </a:gdLst>
            <a:ahLst/>
            <a:cxnLst>
              <a:cxn ang="0">
                <a:pos x="connsiteX0" y="connsiteY0"/>
              </a:cxn>
              <a:cxn ang="0">
                <a:pos x="connsiteX1" y="connsiteY1"/>
              </a:cxn>
              <a:cxn ang="0">
                <a:pos x="connsiteX2" y="connsiteY2"/>
              </a:cxn>
              <a:cxn ang="0">
                <a:pos x="connsiteX3" y="connsiteY3"/>
              </a:cxn>
            </a:cxnLst>
            <a:rect l="l" t="t" r="r" b="b"/>
            <a:pathLst>
              <a:path w="1068815" h="2628110">
                <a:moveTo>
                  <a:pt x="0" y="2304551"/>
                </a:moveTo>
                <a:lnTo>
                  <a:pt x="28269" y="0"/>
                </a:lnTo>
                <a:lnTo>
                  <a:pt x="1068815" y="2628110"/>
                </a:lnTo>
                <a:lnTo>
                  <a:pt x="0" y="2304551"/>
                </a:lnTo>
                <a:close/>
              </a:path>
            </a:pathLst>
          </a:custGeom>
          <a:solidFill>
            <a:schemeClr val="tx1">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3919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wipe(left)">
                                      <p:cBhvr>
                                        <p:cTn id="7" dur="750"/>
                                        <p:tgtEl>
                                          <p:spTgt spid="185"/>
                                        </p:tgtEl>
                                      </p:cBhvr>
                                    </p:animEffect>
                                  </p:childTnLst>
                                </p:cTn>
                              </p:par>
                              <p:par>
                                <p:cTn id="8" presetID="10" presetClass="entr" presetSubtype="0" fill="hold" nodeType="withEffect">
                                  <p:stCondLst>
                                    <p:cond delay="7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par>
                          <p:cTn id="11" fill="hold">
                            <p:stCondLst>
                              <p:cond delay="1750"/>
                            </p:stCondLst>
                            <p:childTnLst>
                              <p:par>
                                <p:cTn id="12" presetID="22" presetClass="entr" presetSubtype="2" fill="hold" grpId="0" nodeType="afterEffect">
                                  <p:stCondLst>
                                    <p:cond delay="0"/>
                                  </p:stCondLst>
                                  <p:childTnLst>
                                    <p:set>
                                      <p:cBhvr>
                                        <p:cTn id="13" dur="1" fill="hold">
                                          <p:stCondLst>
                                            <p:cond delay="0"/>
                                          </p:stCondLst>
                                        </p:cTn>
                                        <p:tgtEl>
                                          <p:spTgt spid="273"/>
                                        </p:tgtEl>
                                        <p:attrNameLst>
                                          <p:attrName>style.visibility</p:attrName>
                                        </p:attrNameLst>
                                      </p:cBhvr>
                                      <p:to>
                                        <p:strVal val="visible"/>
                                      </p:to>
                                    </p:set>
                                    <p:animEffect transition="in" filter="wipe(right)">
                                      <p:cBhvr>
                                        <p:cTn id="14" dur="750"/>
                                        <p:tgtEl>
                                          <p:spTgt spid="273"/>
                                        </p:tgtEl>
                                      </p:cBhvr>
                                    </p:animEffect>
                                  </p:childTnLst>
                                </p:cTn>
                              </p:par>
                              <p:par>
                                <p:cTn id="15" presetID="10" presetClass="entr" presetSubtype="0" fill="hold" nodeType="withEffect">
                                  <p:stCondLst>
                                    <p:cond delay="75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animBg="1"/>
      <p:bldP spid="27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6973E350-8545-4253-B0AC-F614ED2FF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9122" y="0"/>
            <a:ext cx="7112878" cy="6857999"/>
          </a:xfrm>
          <a:prstGeom prst="rect">
            <a:avLst/>
          </a:prstGeom>
        </p:spPr>
      </p:pic>
      <p:sp>
        <p:nvSpPr>
          <p:cNvPr id="10" name="Callout: Right Arrow 9">
            <a:extLst>
              <a:ext uri="{FF2B5EF4-FFF2-40B4-BE49-F238E27FC236}">
                <a16:creationId xmlns:a16="http://schemas.microsoft.com/office/drawing/2014/main" xmlns="" id="{32F3D1F9-1ED6-4BAB-AC18-17ADC489DEDC}"/>
              </a:ext>
            </a:extLst>
          </p:cNvPr>
          <p:cNvSpPr/>
          <p:nvPr/>
        </p:nvSpPr>
        <p:spPr>
          <a:xfrm>
            <a:off x="0" y="0"/>
            <a:ext cx="6096000" cy="6858000"/>
          </a:xfrm>
          <a:prstGeom prst="rightArrowCallout">
            <a:avLst>
              <a:gd name="adj1" fmla="val 32274"/>
              <a:gd name="adj2" fmla="val 25000"/>
              <a:gd name="adj3" fmla="val 29016"/>
              <a:gd name="adj4" fmla="val 60613"/>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911461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 name="Picture 23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6888088" y="764704"/>
            <a:ext cx="3050754" cy="2290325"/>
          </a:xfrm>
          <a:prstGeom prst="rect">
            <a:avLst/>
          </a:prstGeom>
        </p:spPr>
      </p:pic>
      <p:grpSp>
        <p:nvGrpSpPr>
          <p:cNvPr id="135" name="Group 134"/>
          <p:cNvGrpSpPr/>
          <p:nvPr/>
        </p:nvGrpSpPr>
        <p:grpSpPr>
          <a:xfrm>
            <a:off x="767408" y="260648"/>
            <a:ext cx="3942996" cy="5456652"/>
            <a:chOff x="2045550" y="1646802"/>
            <a:chExt cx="2952886" cy="4086454"/>
          </a:xfrm>
        </p:grpSpPr>
        <p:pic>
          <p:nvPicPr>
            <p:cNvPr id="136" name="Picture 135"/>
            <p:cNvPicPr>
              <a:picLocks noChangeAspect="1"/>
            </p:cNvPicPr>
            <p:nvPr/>
          </p:nvPicPr>
          <p:blipFill rotWithShape="1">
            <a:blip r:embed="rId3" cstate="print">
              <a:extLst>
                <a:ext uri="{28A0092B-C50C-407E-A947-70E740481C1C}">
                  <a14:useLocalDpi xmlns:a14="http://schemas.microsoft.com/office/drawing/2010/main" val="0"/>
                </a:ext>
              </a:extLst>
            </a:blip>
            <a:srcRect b="7741"/>
            <a:stretch/>
          </p:blipFill>
          <p:spPr>
            <a:xfrm>
              <a:off x="2045550" y="1646802"/>
              <a:ext cx="2952886" cy="4086454"/>
            </a:xfrm>
            <a:prstGeom prst="rect">
              <a:avLst/>
            </a:prstGeom>
          </p:spPr>
        </p:pic>
        <p:pic>
          <p:nvPicPr>
            <p:cNvPr id="137" name="Picture 136"/>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3331986" y="3035485"/>
              <a:ext cx="689129" cy="517357"/>
            </a:xfrm>
            <a:prstGeom prst="rect">
              <a:avLst/>
            </a:prstGeom>
          </p:spPr>
        </p:pic>
        <p:sp>
          <p:nvSpPr>
            <p:cNvPr id="138" name="Rectangle 137"/>
            <p:cNvSpPr/>
            <p:nvPr/>
          </p:nvSpPr>
          <p:spPr>
            <a:xfrm>
              <a:off x="3331985" y="3033327"/>
              <a:ext cx="690524" cy="51951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grpSp>
      <p:sp>
        <p:nvSpPr>
          <p:cNvPr id="226" name="Isosceles Triangle 184"/>
          <p:cNvSpPr/>
          <p:nvPr/>
        </p:nvSpPr>
        <p:spPr>
          <a:xfrm rot="16200000">
            <a:off x="4394922" y="-210548"/>
            <a:ext cx="1544607" cy="3523682"/>
          </a:xfrm>
          <a:custGeom>
            <a:avLst/>
            <a:gdLst>
              <a:gd name="connsiteX0" fmla="*/ 0 w 2258396"/>
              <a:gd name="connsiteY0" fmla="*/ 2660618 h 2660618"/>
              <a:gd name="connsiteX1" fmla="*/ 713789 w 2258396"/>
              <a:gd name="connsiteY1" fmla="*/ 0 h 2660618"/>
              <a:gd name="connsiteX2" fmla="*/ 2258396 w 2258396"/>
              <a:gd name="connsiteY2" fmla="*/ 2660618 h 2660618"/>
              <a:gd name="connsiteX3" fmla="*/ 0 w 2258396"/>
              <a:gd name="connsiteY3" fmla="*/ 2660618 h 2660618"/>
              <a:gd name="connsiteX0" fmla="*/ 231091 w 1544607"/>
              <a:gd name="connsiteY0" fmla="*/ 2645378 h 2660618"/>
              <a:gd name="connsiteX1" fmla="*/ 0 w 1544607"/>
              <a:gd name="connsiteY1" fmla="*/ 0 h 2660618"/>
              <a:gd name="connsiteX2" fmla="*/ 1544607 w 1544607"/>
              <a:gd name="connsiteY2" fmla="*/ 2660618 h 2660618"/>
              <a:gd name="connsiteX3" fmla="*/ 231091 w 1544607"/>
              <a:gd name="connsiteY3" fmla="*/ 2645378 h 2660618"/>
              <a:gd name="connsiteX0" fmla="*/ 223471 w 1544607"/>
              <a:gd name="connsiteY0" fmla="*/ 2713958 h 2713958"/>
              <a:gd name="connsiteX1" fmla="*/ 0 w 1544607"/>
              <a:gd name="connsiteY1" fmla="*/ 0 h 2713958"/>
              <a:gd name="connsiteX2" fmla="*/ 1544607 w 1544607"/>
              <a:gd name="connsiteY2" fmla="*/ 2660618 h 2713958"/>
              <a:gd name="connsiteX3" fmla="*/ 223471 w 1544607"/>
              <a:gd name="connsiteY3" fmla="*/ 2713958 h 2713958"/>
            </a:gdLst>
            <a:ahLst/>
            <a:cxnLst>
              <a:cxn ang="0">
                <a:pos x="connsiteX0" y="connsiteY0"/>
              </a:cxn>
              <a:cxn ang="0">
                <a:pos x="connsiteX1" y="connsiteY1"/>
              </a:cxn>
              <a:cxn ang="0">
                <a:pos x="connsiteX2" y="connsiteY2"/>
              </a:cxn>
              <a:cxn ang="0">
                <a:pos x="connsiteX3" y="connsiteY3"/>
              </a:cxn>
            </a:cxnLst>
            <a:rect l="l" t="t" r="r" b="b"/>
            <a:pathLst>
              <a:path w="1544607" h="2713958">
                <a:moveTo>
                  <a:pt x="223471" y="2713958"/>
                </a:moveTo>
                <a:lnTo>
                  <a:pt x="0" y="0"/>
                </a:lnTo>
                <a:lnTo>
                  <a:pt x="1544607" y="2660618"/>
                </a:lnTo>
                <a:lnTo>
                  <a:pt x="223471" y="2713958"/>
                </a:lnTo>
                <a:close/>
              </a:path>
            </a:pathLst>
          </a:custGeom>
          <a:solidFill>
            <a:schemeClr val="tx1">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sp>
        <p:nvSpPr>
          <p:cNvPr id="253" name="Isosceles Triangle 272"/>
          <p:cNvSpPr/>
          <p:nvPr/>
        </p:nvSpPr>
        <p:spPr>
          <a:xfrm rot="4500000">
            <a:off x="7972443" y="2866295"/>
            <a:ext cx="1824832" cy="2720240"/>
          </a:xfrm>
          <a:custGeom>
            <a:avLst/>
            <a:gdLst>
              <a:gd name="connsiteX0" fmla="*/ 0 w 2258396"/>
              <a:gd name="connsiteY0" fmla="*/ 2660618 h 2660618"/>
              <a:gd name="connsiteX1" fmla="*/ 713789 w 2258396"/>
              <a:gd name="connsiteY1" fmla="*/ 0 h 2660618"/>
              <a:gd name="connsiteX2" fmla="*/ 2258396 w 2258396"/>
              <a:gd name="connsiteY2" fmla="*/ 2660618 h 2660618"/>
              <a:gd name="connsiteX3" fmla="*/ 0 w 2258396"/>
              <a:gd name="connsiteY3" fmla="*/ 2660618 h 2660618"/>
              <a:gd name="connsiteX0" fmla="*/ 0 w 1754335"/>
              <a:gd name="connsiteY0" fmla="*/ 2660618 h 2660618"/>
              <a:gd name="connsiteX1" fmla="*/ 713789 w 1754335"/>
              <a:gd name="connsiteY1" fmla="*/ 0 h 2660618"/>
              <a:gd name="connsiteX2" fmla="*/ 1754335 w 1754335"/>
              <a:gd name="connsiteY2" fmla="*/ 2628110 h 2660618"/>
              <a:gd name="connsiteX3" fmla="*/ 0 w 1754335"/>
              <a:gd name="connsiteY3" fmla="*/ 2660618 h 2660618"/>
              <a:gd name="connsiteX0" fmla="*/ 0 w 1609978"/>
              <a:gd name="connsiteY0" fmla="*/ 2210192 h 2628110"/>
              <a:gd name="connsiteX1" fmla="*/ 569432 w 1609978"/>
              <a:gd name="connsiteY1" fmla="*/ 0 h 2628110"/>
              <a:gd name="connsiteX2" fmla="*/ 1609978 w 1609978"/>
              <a:gd name="connsiteY2" fmla="*/ 2628110 h 2628110"/>
              <a:gd name="connsiteX3" fmla="*/ 0 w 1609978"/>
              <a:gd name="connsiteY3" fmla="*/ 2210192 h 2628110"/>
              <a:gd name="connsiteX0" fmla="*/ 0 w 1113418"/>
              <a:gd name="connsiteY0" fmla="*/ 2359023 h 2628110"/>
              <a:gd name="connsiteX1" fmla="*/ 72872 w 1113418"/>
              <a:gd name="connsiteY1" fmla="*/ 0 h 2628110"/>
              <a:gd name="connsiteX2" fmla="*/ 1113418 w 1113418"/>
              <a:gd name="connsiteY2" fmla="*/ 2628110 h 2628110"/>
              <a:gd name="connsiteX3" fmla="*/ 0 w 1113418"/>
              <a:gd name="connsiteY3" fmla="*/ 2359023 h 2628110"/>
              <a:gd name="connsiteX0" fmla="*/ 0 w 1068815"/>
              <a:gd name="connsiteY0" fmla="*/ 2304551 h 2628110"/>
              <a:gd name="connsiteX1" fmla="*/ 28269 w 1068815"/>
              <a:gd name="connsiteY1" fmla="*/ 0 h 2628110"/>
              <a:gd name="connsiteX2" fmla="*/ 1068815 w 1068815"/>
              <a:gd name="connsiteY2" fmla="*/ 2628110 h 2628110"/>
              <a:gd name="connsiteX3" fmla="*/ 0 w 1068815"/>
              <a:gd name="connsiteY3" fmla="*/ 2304551 h 2628110"/>
            </a:gdLst>
            <a:ahLst/>
            <a:cxnLst>
              <a:cxn ang="0">
                <a:pos x="connsiteX0" y="connsiteY0"/>
              </a:cxn>
              <a:cxn ang="0">
                <a:pos x="connsiteX1" y="connsiteY1"/>
              </a:cxn>
              <a:cxn ang="0">
                <a:pos x="connsiteX2" y="connsiteY2"/>
              </a:cxn>
              <a:cxn ang="0">
                <a:pos x="connsiteX3" y="connsiteY3"/>
              </a:cxn>
            </a:cxnLst>
            <a:rect l="l" t="t" r="r" b="b"/>
            <a:pathLst>
              <a:path w="1068815" h="2628110">
                <a:moveTo>
                  <a:pt x="0" y="2304551"/>
                </a:moveTo>
                <a:lnTo>
                  <a:pt x="28269" y="0"/>
                </a:lnTo>
                <a:lnTo>
                  <a:pt x="1068815" y="2628110"/>
                </a:lnTo>
                <a:lnTo>
                  <a:pt x="0" y="2304551"/>
                </a:lnTo>
                <a:close/>
              </a:path>
            </a:pathLst>
          </a:custGeom>
          <a:solidFill>
            <a:schemeClr val="tx1">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sp>
        <p:nvSpPr>
          <p:cNvPr id="254" name="Rectangle 253"/>
          <p:cNvSpPr/>
          <p:nvPr/>
        </p:nvSpPr>
        <p:spPr>
          <a:xfrm>
            <a:off x="6914373" y="807340"/>
            <a:ext cx="2998185" cy="2221508"/>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pic>
        <p:nvPicPr>
          <p:cNvPr id="280" name="Picture 279"/>
          <p:cNvPicPr>
            <a:picLocks/>
          </p:cNvPicPr>
          <p:nvPr/>
        </p:nvPicPr>
        <p:blipFill rotWithShape="1">
          <a:blip r:embed="rId5" cstate="print">
            <a:extLst>
              <a:ext uri="{28A0092B-C50C-407E-A947-70E740481C1C}">
                <a14:useLocalDpi xmlns:a14="http://schemas.microsoft.com/office/drawing/2010/main" val="0"/>
              </a:ext>
            </a:extLst>
          </a:blip>
          <a:srcRect/>
          <a:stretch/>
        </p:blipFill>
        <p:spPr>
          <a:xfrm>
            <a:off x="4889103" y="2332334"/>
            <a:ext cx="3009358" cy="3009358"/>
          </a:xfrm>
          <a:prstGeom prst="rect">
            <a:avLst/>
          </a:prstGeom>
        </p:spPr>
      </p:pic>
      <p:sp>
        <p:nvSpPr>
          <p:cNvPr id="281" name="Rectangle 280"/>
          <p:cNvSpPr/>
          <p:nvPr/>
        </p:nvSpPr>
        <p:spPr>
          <a:xfrm>
            <a:off x="4876095" y="2314819"/>
            <a:ext cx="3029143" cy="3041837"/>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6568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A917BDC-797B-4ABE-AE8B-7FD58AA3F3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8000"/>
            <a:ext cx="7618965" cy="5742000"/>
          </a:xfrm>
          <a:prstGeom prst="rect">
            <a:avLst/>
          </a:prstGeom>
        </p:spPr>
      </p:pic>
      <p:sp>
        <p:nvSpPr>
          <p:cNvPr id="5" name="TextBox 4">
            <a:extLst>
              <a:ext uri="{FF2B5EF4-FFF2-40B4-BE49-F238E27FC236}">
                <a16:creationId xmlns:a16="http://schemas.microsoft.com/office/drawing/2014/main" xmlns="" id="{EA7A17C6-67FA-4432-BFB7-F53A75D14B9D}"/>
              </a:ext>
            </a:extLst>
          </p:cNvPr>
          <p:cNvSpPr txBox="1"/>
          <p:nvPr/>
        </p:nvSpPr>
        <p:spPr>
          <a:xfrm>
            <a:off x="8196549" y="881349"/>
            <a:ext cx="3558449" cy="4832092"/>
          </a:xfrm>
          <a:prstGeom prst="rect">
            <a:avLst/>
          </a:prstGeom>
          <a:noFill/>
        </p:spPr>
        <p:txBody>
          <a:bodyPr wrap="square" rtlCol="0">
            <a:spAutoFit/>
          </a:bodyPr>
          <a:lstStyle/>
          <a:p>
            <a:r>
              <a:rPr lang="en-GB" sz="4400" dirty="0">
                <a:solidFill>
                  <a:schemeClr val="bg1"/>
                </a:solidFill>
              </a:rPr>
              <a:t>UK – DNA and fingerprint databases established.</a:t>
            </a:r>
          </a:p>
          <a:p>
            <a:endParaRPr lang="en-GB" sz="4400">
              <a:solidFill>
                <a:schemeClr val="bg1"/>
              </a:solidFill>
            </a:endParaRPr>
          </a:p>
          <a:p>
            <a:r>
              <a:rPr lang="en-GB" sz="4400">
                <a:solidFill>
                  <a:schemeClr val="bg1"/>
                </a:solidFill>
              </a:rPr>
              <a:t>Time</a:t>
            </a:r>
            <a:r>
              <a:rPr lang="en-GB" sz="4400" dirty="0">
                <a:solidFill>
                  <a:schemeClr val="bg1"/>
                </a:solidFill>
              </a:rPr>
              <a:t>: scene to identification</a:t>
            </a:r>
            <a:endParaRPr lang="en-GB" dirty="0">
              <a:solidFill>
                <a:schemeClr val="bg1"/>
              </a:solidFill>
            </a:endParaRPr>
          </a:p>
        </p:txBody>
      </p:sp>
    </p:spTree>
    <p:extLst>
      <p:ext uri="{BB962C8B-B14F-4D97-AF65-F5344CB8AC3E}">
        <p14:creationId xmlns:p14="http://schemas.microsoft.com/office/powerpoint/2010/main" val="195293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4BEC5-A76C-47B3-9104-CCA7F2D4D460}"/>
              </a:ext>
            </a:extLst>
          </p:cNvPr>
          <p:cNvSpPr>
            <a:spLocks noGrp="1"/>
          </p:cNvSpPr>
          <p:nvPr>
            <p:ph type="title"/>
          </p:nvPr>
        </p:nvSpPr>
        <p:spPr/>
        <p:txBody>
          <a:bodyPr/>
          <a:lstStyle/>
          <a:p>
            <a:r>
              <a:rPr lang="en-GB"/>
              <a:t>Research</a:t>
            </a:r>
          </a:p>
        </p:txBody>
      </p:sp>
      <p:pic>
        <p:nvPicPr>
          <p:cNvPr id="3" name="Picture 2">
            <a:extLst>
              <a:ext uri="{FF2B5EF4-FFF2-40B4-BE49-F238E27FC236}">
                <a16:creationId xmlns:a16="http://schemas.microsoft.com/office/drawing/2014/main" xmlns="" id="{22B3934F-9AF5-490F-9FEB-77C617661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8300" y="1916832"/>
            <a:ext cx="5803700" cy="3096344"/>
          </a:xfrm>
          <a:prstGeom prst="rect">
            <a:avLst/>
          </a:prstGeom>
        </p:spPr>
      </p:pic>
      <p:pic>
        <p:nvPicPr>
          <p:cNvPr id="4" name="Picture 3">
            <a:extLst>
              <a:ext uri="{FF2B5EF4-FFF2-40B4-BE49-F238E27FC236}">
                <a16:creationId xmlns:a16="http://schemas.microsoft.com/office/drawing/2014/main" xmlns="" id="{372F51F9-E71D-4484-816E-113C153E17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26294"/>
            <a:ext cx="6103607" cy="3086882"/>
          </a:xfrm>
          <a:prstGeom prst="rect">
            <a:avLst/>
          </a:prstGeom>
        </p:spPr>
      </p:pic>
    </p:spTree>
    <p:extLst>
      <p:ext uri="{BB962C8B-B14F-4D97-AF65-F5344CB8AC3E}">
        <p14:creationId xmlns:p14="http://schemas.microsoft.com/office/powerpoint/2010/main" val="54376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FB22EF7-2882-4F74-A939-D54F88D34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71" y="1759104"/>
            <a:ext cx="4342833" cy="3240000"/>
          </a:xfrm>
          <a:prstGeom prst="rect">
            <a:avLst/>
          </a:prstGeom>
        </p:spPr>
      </p:pic>
      <p:pic>
        <p:nvPicPr>
          <p:cNvPr id="6" name="Picture 5">
            <a:extLst>
              <a:ext uri="{FF2B5EF4-FFF2-40B4-BE49-F238E27FC236}">
                <a16:creationId xmlns:a16="http://schemas.microsoft.com/office/drawing/2014/main" xmlns="" id="{62058749-1507-4AA4-98F1-D7BF611EB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5920" y="1759104"/>
            <a:ext cx="6024988" cy="3240000"/>
          </a:xfrm>
          <a:prstGeom prst="rect">
            <a:avLst/>
          </a:prstGeom>
        </p:spPr>
      </p:pic>
      <p:sp>
        <p:nvSpPr>
          <p:cNvPr id="5" name="Title 1">
            <a:extLst>
              <a:ext uri="{FF2B5EF4-FFF2-40B4-BE49-F238E27FC236}">
                <a16:creationId xmlns:a16="http://schemas.microsoft.com/office/drawing/2014/main" xmlns="" id="{2A1DED5E-8DE3-4185-9DAF-7D496C008BDE}"/>
              </a:ext>
            </a:extLst>
          </p:cNvPr>
          <p:cNvSpPr txBox="1">
            <a:spLocks/>
          </p:cNvSpPr>
          <p:nvPr/>
        </p:nvSpPr>
        <p:spPr>
          <a:xfrm>
            <a:off x="1265238" y="274638"/>
            <a:ext cx="9661525" cy="12096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a:solidFill>
                  <a:schemeClr val="bg1"/>
                </a:solidFill>
              </a:rPr>
              <a:t>SupraNano powder</a:t>
            </a:r>
          </a:p>
        </p:txBody>
      </p:sp>
    </p:spTree>
    <p:extLst>
      <p:ext uri="{BB962C8B-B14F-4D97-AF65-F5344CB8AC3E}">
        <p14:creationId xmlns:p14="http://schemas.microsoft.com/office/powerpoint/2010/main" val="378335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D52D9CDF-78E8-49C5-AF76-85CCAFD4FE5B}"/>
              </a:ext>
            </a:extLst>
          </p:cNvPr>
          <p:cNvGrpSpPr/>
          <p:nvPr/>
        </p:nvGrpSpPr>
        <p:grpSpPr>
          <a:xfrm>
            <a:off x="1528220" y="692696"/>
            <a:ext cx="9135560" cy="5040560"/>
            <a:chOff x="3575720" y="1139057"/>
            <a:chExt cx="8300630" cy="4579886"/>
          </a:xfrm>
        </p:grpSpPr>
        <p:pic>
          <p:nvPicPr>
            <p:cNvPr id="3" name="Picture 2">
              <a:extLst>
                <a:ext uri="{FF2B5EF4-FFF2-40B4-BE49-F238E27FC236}">
                  <a16:creationId xmlns:a16="http://schemas.microsoft.com/office/drawing/2014/main" xmlns="" id="{E646470F-E6F2-4E71-827E-9168461F5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436092" y="-721315"/>
              <a:ext cx="4579886" cy="8300630"/>
            </a:xfrm>
            <a:prstGeom prst="rect">
              <a:avLst/>
            </a:prstGeom>
          </p:spPr>
        </p:pic>
        <p:sp>
          <p:nvSpPr>
            <p:cNvPr id="5" name="TextBox 4">
              <a:extLst>
                <a:ext uri="{FF2B5EF4-FFF2-40B4-BE49-F238E27FC236}">
                  <a16:creationId xmlns:a16="http://schemas.microsoft.com/office/drawing/2014/main" xmlns="" id="{284F1257-75E2-45F9-83A3-8C271B38DCD5}"/>
                </a:ext>
              </a:extLst>
            </p:cNvPr>
            <p:cNvSpPr txBox="1"/>
            <p:nvPr/>
          </p:nvSpPr>
          <p:spPr>
            <a:xfrm>
              <a:off x="9704916" y="1187460"/>
              <a:ext cx="859594" cy="369332"/>
            </a:xfrm>
            <a:prstGeom prst="rect">
              <a:avLst/>
            </a:prstGeom>
            <a:noFill/>
          </p:spPr>
          <p:txBody>
            <a:bodyPr wrap="none" rtlCol="0" anchor="b" anchorCtr="0">
              <a:noAutofit/>
            </a:bodyPr>
            <a:lstStyle>
              <a:defPPr>
                <a:defRPr lang="en-US"/>
              </a:defPPr>
              <a:lvl1pPr>
                <a:defRPr>
                  <a:solidFill>
                    <a:schemeClr val="bg1"/>
                  </a:solidFill>
                </a:defRPr>
              </a:lvl1pPr>
            </a:lstStyle>
            <a:p>
              <a:r>
                <a:rPr lang="en-GB"/>
                <a:t>Eccrine</a:t>
              </a:r>
            </a:p>
          </p:txBody>
        </p:sp>
        <p:sp>
          <p:nvSpPr>
            <p:cNvPr id="7" name="TextBox 6">
              <a:extLst>
                <a:ext uri="{FF2B5EF4-FFF2-40B4-BE49-F238E27FC236}">
                  <a16:creationId xmlns:a16="http://schemas.microsoft.com/office/drawing/2014/main" xmlns="" id="{EC835F43-69AD-4E9D-A0C5-AD28FBD60878}"/>
                </a:ext>
              </a:extLst>
            </p:cNvPr>
            <p:cNvSpPr txBox="1"/>
            <p:nvPr/>
          </p:nvSpPr>
          <p:spPr>
            <a:xfrm>
              <a:off x="9542243" y="2743170"/>
              <a:ext cx="1184940" cy="369332"/>
            </a:xfrm>
            <a:prstGeom prst="rect">
              <a:avLst/>
            </a:prstGeom>
            <a:noFill/>
          </p:spPr>
          <p:txBody>
            <a:bodyPr wrap="none" rtlCol="0" anchor="b" anchorCtr="0">
              <a:noAutofit/>
            </a:bodyPr>
            <a:lstStyle>
              <a:defPPr>
                <a:defRPr lang="en-US"/>
              </a:defPPr>
              <a:lvl1pPr>
                <a:defRPr>
                  <a:solidFill>
                    <a:schemeClr val="bg1"/>
                  </a:solidFill>
                </a:defRPr>
              </a:lvl1pPr>
            </a:lstStyle>
            <a:p>
              <a:r>
                <a:rPr lang="en-GB"/>
                <a:t>Sebaceous</a:t>
              </a:r>
            </a:p>
          </p:txBody>
        </p:sp>
        <p:sp>
          <p:nvSpPr>
            <p:cNvPr id="8" name="TextBox 7">
              <a:extLst>
                <a:ext uri="{FF2B5EF4-FFF2-40B4-BE49-F238E27FC236}">
                  <a16:creationId xmlns:a16="http://schemas.microsoft.com/office/drawing/2014/main" xmlns="" id="{FAC3C428-DB91-447B-975D-E157B9512C8C}"/>
                </a:ext>
              </a:extLst>
            </p:cNvPr>
            <p:cNvSpPr txBox="1"/>
            <p:nvPr/>
          </p:nvSpPr>
          <p:spPr>
            <a:xfrm>
              <a:off x="9694753" y="4278582"/>
              <a:ext cx="879921" cy="369332"/>
            </a:xfrm>
            <a:prstGeom prst="rect">
              <a:avLst/>
            </a:prstGeom>
            <a:noFill/>
          </p:spPr>
          <p:txBody>
            <a:bodyPr wrap="none" rtlCol="0" anchor="b" anchorCtr="0">
              <a:noAutofit/>
            </a:bodyPr>
            <a:lstStyle/>
            <a:p>
              <a:r>
                <a:rPr lang="en-GB">
                  <a:solidFill>
                    <a:schemeClr val="bg1"/>
                  </a:solidFill>
                </a:rPr>
                <a:t>Natural</a:t>
              </a:r>
            </a:p>
          </p:txBody>
        </p:sp>
        <p:sp>
          <p:nvSpPr>
            <p:cNvPr id="9" name="Rectangle 8">
              <a:extLst>
                <a:ext uri="{FF2B5EF4-FFF2-40B4-BE49-F238E27FC236}">
                  <a16:creationId xmlns:a16="http://schemas.microsoft.com/office/drawing/2014/main" xmlns="" id="{288AECF9-F375-4775-A7F3-83EF76A26BCF}"/>
                </a:ext>
              </a:extLst>
            </p:cNvPr>
            <p:cNvSpPr/>
            <p:nvPr/>
          </p:nvSpPr>
          <p:spPr>
            <a:xfrm>
              <a:off x="7938095" y="1988840"/>
              <a:ext cx="390153" cy="61671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xmlns="" id="{EC3C9575-D773-4FBC-8158-2C45A717C93A}"/>
                </a:ext>
              </a:extLst>
            </p:cNvPr>
            <p:cNvSpPr/>
            <p:nvPr/>
          </p:nvSpPr>
          <p:spPr>
            <a:xfrm>
              <a:off x="7966769" y="3501008"/>
              <a:ext cx="217463" cy="61671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01C3CF0D-2CBD-47FA-BC96-035642BC1DAD}"/>
                </a:ext>
              </a:extLst>
            </p:cNvPr>
            <p:cNvSpPr/>
            <p:nvPr/>
          </p:nvSpPr>
          <p:spPr>
            <a:xfrm>
              <a:off x="8024439" y="5013176"/>
              <a:ext cx="217463" cy="61671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727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E83F5E7-2142-45D7-A19B-5258CFF3E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1941" y="188640"/>
            <a:ext cx="4027355" cy="5655808"/>
          </a:xfrm>
          <a:prstGeom prst="rect">
            <a:avLst/>
          </a:prstGeom>
        </p:spPr>
      </p:pic>
      <p:sp>
        <p:nvSpPr>
          <p:cNvPr id="5" name="Rectangle 4">
            <a:extLst>
              <a:ext uri="{FF2B5EF4-FFF2-40B4-BE49-F238E27FC236}">
                <a16:creationId xmlns:a16="http://schemas.microsoft.com/office/drawing/2014/main" xmlns="" id="{9F27DD7B-990D-4C33-ACAE-40B1170F7B32}"/>
              </a:ext>
            </a:extLst>
          </p:cNvPr>
          <p:cNvSpPr/>
          <p:nvPr/>
        </p:nvSpPr>
        <p:spPr>
          <a:xfrm>
            <a:off x="200971" y="188640"/>
            <a:ext cx="3857881" cy="1865126"/>
          </a:xfrm>
          <a:prstGeom prst="rect">
            <a:avLst/>
          </a:prstGeom>
        </p:spPr>
        <p:txBody>
          <a:bodyPr wrap="square">
            <a:spAutoFit/>
          </a:bodyPr>
          <a:lstStyle/>
          <a:p>
            <a:pPr>
              <a:lnSpc>
                <a:spcPct val="90000"/>
              </a:lnSpc>
            </a:pPr>
            <a:r>
              <a:rPr lang="en-GB" sz="3200" b="1" dirty="0">
                <a:solidFill>
                  <a:schemeClr val="accent1"/>
                </a:solidFill>
              </a:rPr>
              <a:t>Effect of </a:t>
            </a:r>
            <a:r>
              <a:rPr lang="en-GB" sz="3200" b="1" dirty="0" err="1">
                <a:solidFill>
                  <a:schemeClr val="accent1"/>
                </a:solidFill>
              </a:rPr>
              <a:t>ﬁngermark</a:t>
            </a:r>
            <a:r>
              <a:rPr lang="en-GB" sz="3200" b="1" dirty="0">
                <a:solidFill>
                  <a:schemeClr val="accent1"/>
                </a:solidFill>
              </a:rPr>
              <a:t> age on enhanced </a:t>
            </a:r>
            <a:r>
              <a:rPr lang="en-GB" sz="3200" b="1" dirty="0" err="1">
                <a:solidFill>
                  <a:schemeClr val="accent1"/>
                </a:solidFill>
              </a:rPr>
              <a:t>ﬁngermark</a:t>
            </a:r>
            <a:r>
              <a:rPr lang="en-GB" sz="3200" b="1" dirty="0">
                <a:solidFill>
                  <a:schemeClr val="accent1"/>
                </a:solidFill>
              </a:rPr>
              <a:t> over </a:t>
            </a:r>
            <a:br>
              <a:rPr lang="en-GB" sz="3200" b="1" dirty="0">
                <a:solidFill>
                  <a:schemeClr val="accent1"/>
                </a:solidFill>
              </a:rPr>
            </a:br>
            <a:r>
              <a:rPr lang="en-GB" sz="3200" b="1" dirty="0">
                <a:solidFill>
                  <a:schemeClr val="accent1"/>
                </a:solidFill>
              </a:rPr>
              <a:t>28 days </a:t>
            </a:r>
          </a:p>
        </p:txBody>
      </p:sp>
      <p:sp>
        <p:nvSpPr>
          <p:cNvPr id="6" name="Rectangle 5">
            <a:extLst>
              <a:ext uri="{FF2B5EF4-FFF2-40B4-BE49-F238E27FC236}">
                <a16:creationId xmlns:a16="http://schemas.microsoft.com/office/drawing/2014/main" xmlns="" id="{2DD02656-6B6F-48C8-8A7D-3E399FD9F411}"/>
              </a:ext>
            </a:extLst>
          </p:cNvPr>
          <p:cNvSpPr/>
          <p:nvPr/>
        </p:nvSpPr>
        <p:spPr>
          <a:xfrm>
            <a:off x="9192344" y="188640"/>
            <a:ext cx="3024336" cy="1477328"/>
          </a:xfrm>
          <a:prstGeom prst="rect">
            <a:avLst/>
          </a:prstGeom>
        </p:spPr>
        <p:txBody>
          <a:bodyPr wrap="square">
            <a:spAutoFit/>
          </a:bodyPr>
          <a:lstStyle/>
          <a:p>
            <a:r>
              <a:rPr lang="en-GB" b="1">
                <a:solidFill>
                  <a:schemeClr val="bg1"/>
                </a:solidFill>
              </a:rPr>
              <a:t>SupraNano Black Magnetic and Jet Black Magnetic over 0, 14 and 28 days on unpolished ivory and photographic paper</a:t>
            </a:r>
          </a:p>
        </p:txBody>
      </p:sp>
      <p:sp>
        <p:nvSpPr>
          <p:cNvPr id="7" name="Rectangle 6">
            <a:extLst>
              <a:ext uri="{FF2B5EF4-FFF2-40B4-BE49-F238E27FC236}">
                <a16:creationId xmlns:a16="http://schemas.microsoft.com/office/drawing/2014/main" xmlns="" id="{8DB15A94-EC68-4012-8E71-30A5BDF4A6DE}"/>
              </a:ext>
            </a:extLst>
          </p:cNvPr>
          <p:cNvSpPr/>
          <p:nvPr/>
        </p:nvSpPr>
        <p:spPr>
          <a:xfrm>
            <a:off x="8919525" y="3016544"/>
            <a:ext cx="3024336" cy="923330"/>
          </a:xfrm>
          <a:prstGeom prst="rect">
            <a:avLst/>
          </a:prstGeom>
        </p:spPr>
        <p:txBody>
          <a:bodyPr wrap="square">
            <a:spAutoFit/>
          </a:bodyPr>
          <a:lstStyle/>
          <a:p>
            <a:r>
              <a:rPr lang="en-GB" b="1">
                <a:solidFill>
                  <a:schemeClr val="bg1"/>
                </a:solidFill>
              </a:rPr>
              <a:t>Enhanced marks on ivory after 30 min and 28 days respectively</a:t>
            </a:r>
          </a:p>
        </p:txBody>
      </p:sp>
      <p:sp>
        <p:nvSpPr>
          <p:cNvPr id="8" name="Rectangle 7">
            <a:extLst>
              <a:ext uri="{FF2B5EF4-FFF2-40B4-BE49-F238E27FC236}">
                <a16:creationId xmlns:a16="http://schemas.microsoft.com/office/drawing/2014/main" xmlns="" id="{9111AF6B-EDC0-498C-94CA-477510B40129}"/>
              </a:ext>
            </a:extLst>
          </p:cNvPr>
          <p:cNvSpPr/>
          <p:nvPr/>
        </p:nvSpPr>
        <p:spPr>
          <a:xfrm>
            <a:off x="1299990" y="3016544"/>
            <a:ext cx="2935135" cy="923330"/>
          </a:xfrm>
          <a:prstGeom prst="rect">
            <a:avLst/>
          </a:prstGeom>
        </p:spPr>
        <p:txBody>
          <a:bodyPr wrap="square">
            <a:spAutoFit/>
          </a:bodyPr>
          <a:lstStyle/>
          <a:p>
            <a:pPr algn="r"/>
            <a:r>
              <a:rPr lang="en-GB" b="1">
                <a:solidFill>
                  <a:schemeClr val="bg1"/>
                </a:solidFill>
              </a:rPr>
              <a:t>SupraNano Black Magnetic on ivory only at increased time interval frequency</a:t>
            </a:r>
          </a:p>
        </p:txBody>
      </p:sp>
    </p:spTree>
    <p:extLst>
      <p:ext uri="{BB962C8B-B14F-4D97-AF65-F5344CB8AC3E}">
        <p14:creationId xmlns:p14="http://schemas.microsoft.com/office/powerpoint/2010/main" val="236734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70404A2-31D6-4AE2-A6FB-FFBE28CAF5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4784" y="529149"/>
            <a:ext cx="4680000" cy="2496837"/>
          </a:xfrm>
          <a:prstGeom prst="rect">
            <a:avLst/>
          </a:prstGeom>
        </p:spPr>
      </p:pic>
      <p:pic>
        <p:nvPicPr>
          <p:cNvPr id="4" name="Picture 3">
            <a:extLst>
              <a:ext uri="{FF2B5EF4-FFF2-40B4-BE49-F238E27FC236}">
                <a16:creationId xmlns:a16="http://schemas.microsoft.com/office/drawing/2014/main" xmlns="" id="{A17C0A87-A53B-47F5-8E5C-973E06B3A6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783" y="3174948"/>
            <a:ext cx="4680000" cy="2814548"/>
          </a:xfrm>
          <a:prstGeom prst="rect">
            <a:avLst/>
          </a:prstGeom>
        </p:spPr>
      </p:pic>
      <p:pic>
        <p:nvPicPr>
          <p:cNvPr id="5" name="Picture 4">
            <a:extLst>
              <a:ext uri="{FF2B5EF4-FFF2-40B4-BE49-F238E27FC236}">
                <a16:creationId xmlns:a16="http://schemas.microsoft.com/office/drawing/2014/main" xmlns="" id="{13CCC469-702D-43AF-8211-5F71E264E9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7216" y="529149"/>
            <a:ext cx="4346436" cy="5460347"/>
          </a:xfrm>
          <a:prstGeom prst="rect">
            <a:avLst/>
          </a:prstGeom>
        </p:spPr>
      </p:pic>
      <p:sp>
        <p:nvSpPr>
          <p:cNvPr id="7" name="TextBox 6">
            <a:extLst>
              <a:ext uri="{FF2B5EF4-FFF2-40B4-BE49-F238E27FC236}">
                <a16:creationId xmlns:a16="http://schemas.microsoft.com/office/drawing/2014/main" xmlns="" id="{BC3E45D5-5009-4EBD-ACF3-D414204F6C06}"/>
              </a:ext>
            </a:extLst>
          </p:cNvPr>
          <p:cNvSpPr txBox="1"/>
          <p:nvPr/>
        </p:nvSpPr>
        <p:spPr>
          <a:xfrm>
            <a:off x="4438074" y="5960313"/>
            <a:ext cx="1405578" cy="276999"/>
          </a:xfrm>
          <a:prstGeom prst="rect">
            <a:avLst/>
          </a:prstGeom>
          <a:noFill/>
        </p:spPr>
        <p:txBody>
          <a:bodyPr wrap="none" rtlCol="0" anchor="b" anchorCtr="0">
            <a:spAutoFit/>
          </a:bodyPr>
          <a:lstStyle/>
          <a:p>
            <a:pPr algn="r"/>
            <a:r>
              <a:rPr lang="en-GB" sz="1200">
                <a:solidFill>
                  <a:schemeClr val="bg1"/>
                </a:solidFill>
              </a:rPr>
              <a:t>Image: Leon Barron</a:t>
            </a:r>
          </a:p>
        </p:txBody>
      </p:sp>
      <p:sp>
        <p:nvSpPr>
          <p:cNvPr id="8" name="TextBox 7">
            <a:extLst>
              <a:ext uri="{FF2B5EF4-FFF2-40B4-BE49-F238E27FC236}">
                <a16:creationId xmlns:a16="http://schemas.microsoft.com/office/drawing/2014/main" xmlns="" id="{D782701D-1D3D-4876-AC14-2505FEC92D5F}"/>
              </a:ext>
            </a:extLst>
          </p:cNvPr>
          <p:cNvSpPr txBox="1"/>
          <p:nvPr/>
        </p:nvSpPr>
        <p:spPr>
          <a:xfrm>
            <a:off x="9289206" y="2748987"/>
            <a:ext cx="1405578" cy="276999"/>
          </a:xfrm>
          <a:prstGeom prst="rect">
            <a:avLst/>
          </a:prstGeom>
          <a:noFill/>
        </p:spPr>
        <p:txBody>
          <a:bodyPr wrap="none" rtlCol="0" anchor="b" anchorCtr="0">
            <a:spAutoFit/>
          </a:bodyPr>
          <a:lstStyle/>
          <a:p>
            <a:pPr algn="r"/>
            <a:r>
              <a:rPr lang="en-GB" sz="1200">
                <a:solidFill>
                  <a:schemeClr val="bg1"/>
                </a:solidFill>
              </a:rPr>
              <a:t>Image: Leon Barron</a:t>
            </a:r>
          </a:p>
        </p:txBody>
      </p:sp>
      <p:sp>
        <p:nvSpPr>
          <p:cNvPr id="9" name="TextBox 8">
            <a:extLst>
              <a:ext uri="{FF2B5EF4-FFF2-40B4-BE49-F238E27FC236}">
                <a16:creationId xmlns:a16="http://schemas.microsoft.com/office/drawing/2014/main" xmlns="" id="{2529B096-031E-4F36-B8CF-8E51E7C5272A}"/>
              </a:ext>
            </a:extLst>
          </p:cNvPr>
          <p:cNvSpPr txBox="1"/>
          <p:nvPr/>
        </p:nvSpPr>
        <p:spPr>
          <a:xfrm>
            <a:off x="8688402" y="5960312"/>
            <a:ext cx="2006382" cy="276999"/>
          </a:xfrm>
          <a:prstGeom prst="rect">
            <a:avLst/>
          </a:prstGeom>
          <a:noFill/>
        </p:spPr>
        <p:txBody>
          <a:bodyPr wrap="none" rtlCol="0" anchor="b" anchorCtr="0">
            <a:spAutoFit/>
          </a:bodyPr>
          <a:lstStyle/>
          <a:p>
            <a:pPr algn="r"/>
            <a:r>
              <a:rPr lang="en-GB" sz="1200">
                <a:solidFill>
                  <a:schemeClr val="bg1"/>
                </a:solidFill>
              </a:rPr>
              <a:t>Image: King’s College London</a:t>
            </a:r>
          </a:p>
        </p:txBody>
      </p:sp>
    </p:spTree>
    <p:extLst>
      <p:ext uri="{BB962C8B-B14F-4D97-AF65-F5344CB8AC3E}">
        <p14:creationId xmlns:p14="http://schemas.microsoft.com/office/powerpoint/2010/main" val="355238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3EC9C67-F84D-4867-97CC-7FF461683E05}"/>
              </a:ext>
            </a:extLst>
          </p:cNvPr>
          <p:cNvSpPr>
            <a:spLocks noGrp="1"/>
          </p:cNvSpPr>
          <p:nvPr>
            <p:ph type="title" idx="4294967295"/>
          </p:nvPr>
        </p:nvSpPr>
        <p:spPr>
          <a:xfrm>
            <a:off x="2073275" y="220315"/>
            <a:ext cx="8045450" cy="760413"/>
          </a:xfrm>
        </p:spPr>
        <p:txBody>
          <a:bodyPr/>
          <a:lstStyle/>
          <a:p>
            <a:r>
              <a:rPr lang="en-GB" sz="4000" b="1">
                <a:solidFill>
                  <a:schemeClr val="bg1"/>
                </a:solidFill>
              </a:rPr>
              <a:t>Operational Response Database</a:t>
            </a:r>
          </a:p>
        </p:txBody>
      </p:sp>
      <p:pic>
        <p:nvPicPr>
          <p:cNvPr id="6" name="Picture 5">
            <a:extLst>
              <a:ext uri="{FF2B5EF4-FFF2-40B4-BE49-F238E27FC236}">
                <a16:creationId xmlns:a16="http://schemas.microsoft.com/office/drawing/2014/main" xmlns="" id="{69C24BEA-A371-4FC8-9754-B61C3509ADB3}"/>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5130" t="8020" r="25564" b="30343"/>
          <a:stretch/>
        </p:blipFill>
        <p:spPr>
          <a:xfrm>
            <a:off x="2599136" y="1247545"/>
            <a:ext cx="6993729" cy="4917759"/>
          </a:xfrm>
          <a:prstGeom prst="rect">
            <a:avLst/>
          </a:prstGeom>
        </p:spPr>
      </p:pic>
    </p:spTree>
    <p:extLst>
      <p:ext uri="{BB962C8B-B14F-4D97-AF65-F5344CB8AC3E}">
        <p14:creationId xmlns:p14="http://schemas.microsoft.com/office/powerpoint/2010/main" val="353046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4A0F26E-2D25-43BF-B6FF-19AAD7D57B00}"/>
              </a:ext>
            </a:extLst>
          </p:cNvPr>
          <p:cNvSpPr>
            <a:spLocks noGrp="1"/>
          </p:cNvSpPr>
          <p:nvPr>
            <p:ph type="title"/>
          </p:nvPr>
        </p:nvSpPr>
        <p:spPr>
          <a:xfrm>
            <a:off x="609600" y="274638"/>
            <a:ext cx="10972800" cy="1143000"/>
          </a:xfrm>
        </p:spPr>
        <p:txBody>
          <a:bodyPr>
            <a:normAutofit/>
          </a:bodyPr>
          <a:lstStyle/>
          <a:p>
            <a:pPr algn="l"/>
            <a:r>
              <a:rPr lang="en-GB" sz="5400" b="1"/>
              <a:t>Tracy Alexander</a:t>
            </a:r>
          </a:p>
        </p:txBody>
      </p:sp>
      <p:sp>
        <p:nvSpPr>
          <p:cNvPr id="10" name="Content Placeholder 9">
            <a:extLst>
              <a:ext uri="{FF2B5EF4-FFF2-40B4-BE49-F238E27FC236}">
                <a16:creationId xmlns:a16="http://schemas.microsoft.com/office/drawing/2014/main" xmlns="" id="{81EE9048-88E4-4023-A78F-727624293F4B}"/>
              </a:ext>
            </a:extLst>
          </p:cNvPr>
          <p:cNvSpPr>
            <a:spLocks noGrp="1"/>
          </p:cNvSpPr>
          <p:nvPr>
            <p:ph idx="1"/>
          </p:nvPr>
        </p:nvSpPr>
        <p:spPr>
          <a:xfrm>
            <a:off x="609600" y="1628800"/>
            <a:ext cx="5306458" cy="1754326"/>
          </a:xfrm>
        </p:spPr>
        <p:txBody>
          <a:bodyPr>
            <a:spAutoFit/>
          </a:bodyPr>
          <a:lstStyle/>
          <a:p>
            <a:pPr marL="0" indent="0">
              <a:buNone/>
            </a:pPr>
            <a:r>
              <a:rPr lang="en-GB" sz="3600" b="1">
                <a:solidFill>
                  <a:schemeClr val="accent1"/>
                </a:solidFill>
                <a:latin typeface="Calibri" panose="020F0502020204030204" pitchFamily="34" charset="0"/>
                <a:ea typeface="Calibri" panose="020F0502020204030204" pitchFamily="34" charset="0"/>
                <a:cs typeface="Arial" panose="020B0604020202020204" pitchFamily="34" charset="0"/>
              </a:rPr>
              <a:t>Director of Forensic Services at the </a:t>
            </a:r>
            <a:br>
              <a:rPr lang="en-GB" sz="3600" b="1">
                <a:solidFill>
                  <a:schemeClr val="accent1"/>
                </a:solidFill>
                <a:latin typeface="Calibri" panose="020F0502020204030204" pitchFamily="34" charset="0"/>
                <a:ea typeface="Calibri" panose="020F0502020204030204" pitchFamily="34" charset="0"/>
                <a:cs typeface="Arial" panose="020B0604020202020204" pitchFamily="34" charset="0"/>
              </a:rPr>
            </a:br>
            <a:r>
              <a:rPr lang="en-GB" sz="3600" b="1">
                <a:solidFill>
                  <a:schemeClr val="accent1"/>
                </a:solidFill>
                <a:latin typeface="Calibri" panose="020F0502020204030204" pitchFamily="34" charset="0"/>
                <a:ea typeface="Calibri" panose="020F0502020204030204" pitchFamily="34" charset="0"/>
                <a:cs typeface="Arial" panose="020B0604020202020204" pitchFamily="34" charset="0"/>
              </a:rPr>
              <a:t>City of London Police</a:t>
            </a:r>
          </a:p>
        </p:txBody>
      </p:sp>
      <p:sp>
        <p:nvSpPr>
          <p:cNvPr id="15" name="Content Placeholder 9">
            <a:extLst>
              <a:ext uri="{FF2B5EF4-FFF2-40B4-BE49-F238E27FC236}">
                <a16:creationId xmlns:a16="http://schemas.microsoft.com/office/drawing/2014/main" xmlns="" id="{CCD553F5-73F0-495A-9EBB-A198F8FDBF97}"/>
              </a:ext>
            </a:extLst>
          </p:cNvPr>
          <p:cNvSpPr txBox="1">
            <a:spLocks/>
          </p:cNvSpPr>
          <p:nvPr/>
        </p:nvSpPr>
        <p:spPr>
          <a:xfrm>
            <a:off x="5807968" y="1628800"/>
            <a:ext cx="6353060" cy="2948499"/>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High tech digital and cyber crime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Coronial investigations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Scenes of crime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Fingerprint bureau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Arial" panose="020B0604020202020204" pitchFamily="34" charset="0"/>
              </a:rPr>
              <a:t>Chemical enhancement laboratory</a:t>
            </a:r>
            <a:endParaRPr kumimoji="0" lang="en-GB" sz="3200" b="0" i="0" u="none" strike="noStrike" kern="1200" cap="none" spc="0" normalizeH="0" baseline="0" noProof="0">
              <a:ln>
                <a:noFill/>
              </a:ln>
              <a:solidFill>
                <a:prstClr val="white"/>
              </a:solidFill>
              <a:effectLst/>
              <a:uLnTx/>
              <a:uFillTx/>
              <a:latin typeface="Calibri"/>
              <a:ea typeface="+mn-ea"/>
              <a:cs typeface="+mn-cs"/>
            </a:endParaRPr>
          </a:p>
        </p:txBody>
      </p:sp>
      <p:grpSp>
        <p:nvGrpSpPr>
          <p:cNvPr id="17" name="Group 16">
            <a:extLst>
              <a:ext uri="{FF2B5EF4-FFF2-40B4-BE49-F238E27FC236}">
                <a16:creationId xmlns:a16="http://schemas.microsoft.com/office/drawing/2014/main" xmlns="" id="{40AE456C-AD74-41AD-881E-51EA1E5E56C1}"/>
              </a:ext>
            </a:extLst>
          </p:cNvPr>
          <p:cNvGrpSpPr/>
          <p:nvPr/>
        </p:nvGrpSpPr>
        <p:grpSpPr>
          <a:xfrm>
            <a:off x="10632950" y="5669207"/>
            <a:ext cx="1233854" cy="959779"/>
            <a:chOff x="10491069" y="-1"/>
            <a:chExt cx="1677215" cy="1304657"/>
          </a:xfrm>
        </p:grpSpPr>
        <p:sp>
          <p:nvSpPr>
            <p:cNvPr id="18" name="Rectangle 17">
              <a:extLst>
                <a:ext uri="{FF2B5EF4-FFF2-40B4-BE49-F238E27FC236}">
                  <a16:creationId xmlns:a16="http://schemas.microsoft.com/office/drawing/2014/main" xmlns="" id="{04808048-D673-4AD8-879E-94221847BC32}"/>
                </a:ext>
              </a:extLst>
            </p:cNvPr>
            <p:cNvSpPr/>
            <p:nvPr userDrawn="1"/>
          </p:nvSpPr>
          <p:spPr>
            <a:xfrm>
              <a:off x="10491069" y="-1"/>
              <a:ext cx="1677215" cy="1304657"/>
            </a:xfrm>
            <a:prstGeom prst="rect">
              <a:avLst/>
            </a:prstGeom>
            <a:solidFill>
              <a:srgbClr val="D80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9" name="Picture 18">
              <a:extLst>
                <a:ext uri="{FF2B5EF4-FFF2-40B4-BE49-F238E27FC236}">
                  <a16:creationId xmlns:a16="http://schemas.microsoft.com/office/drawing/2014/main" xmlns="" id="{8662BB7E-427C-4E1E-B90C-73AD9D5E28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84357" y="202764"/>
              <a:ext cx="1290638" cy="899127"/>
            </a:xfrm>
            <a:prstGeom prst="rect">
              <a:avLst/>
            </a:prstGeom>
          </p:spPr>
        </p:pic>
      </p:grpSp>
      <p:pic>
        <p:nvPicPr>
          <p:cNvPr id="21" name="Picture 20">
            <a:extLst>
              <a:ext uri="{FF2B5EF4-FFF2-40B4-BE49-F238E27FC236}">
                <a16:creationId xmlns:a16="http://schemas.microsoft.com/office/drawing/2014/main" xmlns="" id="{0DB49162-89BD-4AC9-9DF6-ED9FDE5DD0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8083" y="530842"/>
            <a:ext cx="2459608" cy="887764"/>
          </a:xfrm>
          <a:prstGeom prst="rect">
            <a:avLst/>
          </a:prstGeom>
        </p:spPr>
      </p:pic>
      <p:pic>
        <p:nvPicPr>
          <p:cNvPr id="12" name="Picture 11">
            <a:extLst>
              <a:ext uri="{FF2B5EF4-FFF2-40B4-BE49-F238E27FC236}">
                <a16:creationId xmlns:a16="http://schemas.microsoft.com/office/drawing/2014/main" xmlns="" id="{8A5B5342-4E2D-49CF-9258-7A00A56D2C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3430" y="5699596"/>
            <a:ext cx="874825" cy="929390"/>
          </a:xfrm>
          <a:prstGeom prst="rect">
            <a:avLst/>
          </a:prstGeom>
        </p:spPr>
      </p:pic>
      <p:pic>
        <p:nvPicPr>
          <p:cNvPr id="16" name="Picture 15" descr="Tikki Hywood Foundation">
            <a:extLst>
              <a:ext uri="{FF2B5EF4-FFF2-40B4-BE49-F238E27FC236}">
                <a16:creationId xmlns:a16="http://schemas.microsoft.com/office/drawing/2014/main" xmlns="" id="{48EAAB66-A7DC-4A9C-BA5E-093FE4DEF4B9}"/>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63352" y="5510089"/>
            <a:ext cx="1118899" cy="1118897"/>
          </a:xfrm>
          <a:prstGeom prst="rect">
            <a:avLst/>
          </a:prstGeom>
          <a:noFill/>
          <a:ln>
            <a:noFill/>
          </a:ln>
        </p:spPr>
      </p:pic>
      <p:pic>
        <p:nvPicPr>
          <p:cNvPr id="30" name="Picture 29">
            <a:extLst>
              <a:ext uri="{FF2B5EF4-FFF2-40B4-BE49-F238E27FC236}">
                <a16:creationId xmlns:a16="http://schemas.microsoft.com/office/drawing/2014/main" xmlns="" id="{CEA71DD6-DAA3-41FC-87C1-8CC0BA87C3B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428" t="-6489" r="-3428" b="-6489"/>
          <a:stretch/>
        </p:blipFill>
        <p:spPr>
          <a:xfrm>
            <a:off x="2959434" y="6110566"/>
            <a:ext cx="1598037" cy="518420"/>
          </a:xfrm>
          <a:prstGeom prst="rect">
            <a:avLst/>
          </a:prstGeom>
          <a:solidFill>
            <a:schemeClr val="bg1"/>
          </a:solidFill>
        </p:spPr>
      </p:pic>
      <p:pic>
        <p:nvPicPr>
          <p:cNvPr id="31" name="Picture 30">
            <a:extLst>
              <a:ext uri="{FF2B5EF4-FFF2-40B4-BE49-F238E27FC236}">
                <a16:creationId xmlns:a16="http://schemas.microsoft.com/office/drawing/2014/main" xmlns="" id="{7F346048-97F8-402C-8654-07891F996A6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33453" y="5489896"/>
            <a:ext cx="1248318" cy="1139090"/>
          </a:xfrm>
          <a:prstGeom prst="rect">
            <a:avLst/>
          </a:prstGeom>
        </p:spPr>
      </p:pic>
      <p:pic>
        <p:nvPicPr>
          <p:cNvPr id="32" name="Picture 31">
            <a:extLst>
              <a:ext uri="{FF2B5EF4-FFF2-40B4-BE49-F238E27FC236}">
                <a16:creationId xmlns:a16="http://schemas.microsoft.com/office/drawing/2014/main" xmlns="" id="{E0B523AA-9A8F-4867-B17C-268E8A4E792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 r="3058"/>
          <a:stretch/>
        </p:blipFill>
        <p:spPr>
          <a:xfrm>
            <a:off x="4908649" y="6108579"/>
            <a:ext cx="1955370" cy="520407"/>
          </a:xfrm>
          <a:prstGeom prst="rect">
            <a:avLst/>
          </a:prstGeom>
        </p:spPr>
      </p:pic>
      <p:pic>
        <p:nvPicPr>
          <p:cNvPr id="33" name="Picture 32">
            <a:extLst>
              <a:ext uri="{FF2B5EF4-FFF2-40B4-BE49-F238E27FC236}">
                <a16:creationId xmlns:a16="http://schemas.microsoft.com/office/drawing/2014/main" xmlns="" id="{289099AB-879C-47F6-8C78-467A96526C4E}"/>
              </a:ext>
            </a:extLst>
          </p:cNvPr>
          <p:cNvPicPr>
            <a:picLocks noChangeAspect="1"/>
          </p:cNvPicPr>
          <p:nvPr/>
        </p:nvPicPr>
        <p:blipFill>
          <a:blip r:embed="rId10" cstate="print">
            <a:lum bright="70000" contrast="-70000"/>
            <a:extLst>
              <a:ext uri="{28A0092B-C50C-407E-A947-70E740481C1C}">
                <a14:useLocalDpi xmlns:a14="http://schemas.microsoft.com/office/drawing/2010/main" val="0"/>
              </a:ext>
            </a:extLst>
          </a:blip>
          <a:stretch>
            <a:fillRect/>
          </a:stretch>
        </p:blipFill>
        <p:spPr>
          <a:xfrm>
            <a:off x="7215197" y="6088986"/>
            <a:ext cx="1467078" cy="540000"/>
          </a:xfrm>
          <a:prstGeom prst="rect">
            <a:avLst/>
          </a:prstGeom>
        </p:spPr>
      </p:pic>
    </p:spTree>
    <p:extLst>
      <p:ext uri="{BB962C8B-B14F-4D97-AF65-F5344CB8AC3E}">
        <p14:creationId xmlns:p14="http://schemas.microsoft.com/office/powerpoint/2010/main" val="240325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4706BA-F37A-4F1C-B41F-62D6A7F51BCE}"/>
              </a:ext>
            </a:extLst>
          </p:cNvPr>
          <p:cNvSpPr>
            <a:spLocks noGrp="1"/>
          </p:cNvSpPr>
          <p:nvPr>
            <p:ph type="title"/>
          </p:nvPr>
        </p:nvSpPr>
        <p:spPr/>
        <p:txBody>
          <a:bodyPr/>
          <a:lstStyle/>
          <a:p>
            <a:r>
              <a:rPr lang="en-GB"/>
              <a:t>Training </a:t>
            </a:r>
          </a:p>
        </p:txBody>
      </p:sp>
      <p:grpSp>
        <p:nvGrpSpPr>
          <p:cNvPr id="18" name="Group 17">
            <a:extLst>
              <a:ext uri="{FF2B5EF4-FFF2-40B4-BE49-F238E27FC236}">
                <a16:creationId xmlns:a16="http://schemas.microsoft.com/office/drawing/2014/main" xmlns="" id="{2C4BD962-B156-485E-875C-8DA4E26CDF0B}"/>
              </a:ext>
            </a:extLst>
          </p:cNvPr>
          <p:cNvGrpSpPr/>
          <p:nvPr/>
        </p:nvGrpSpPr>
        <p:grpSpPr>
          <a:xfrm>
            <a:off x="1180313" y="2636912"/>
            <a:ext cx="9831375" cy="1584176"/>
            <a:chOff x="479375" y="1952836"/>
            <a:chExt cx="9831375" cy="1584176"/>
          </a:xfrm>
          <a:solidFill>
            <a:srgbClr val="E22525"/>
          </a:solidFill>
        </p:grpSpPr>
        <p:sp>
          <p:nvSpPr>
            <p:cNvPr id="3" name="Rectangle 2">
              <a:extLst>
                <a:ext uri="{FF2B5EF4-FFF2-40B4-BE49-F238E27FC236}">
                  <a16:creationId xmlns:a16="http://schemas.microsoft.com/office/drawing/2014/main" xmlns="" id="{C658C46E-5F03-484A-B119-E6383A45B418}"/>
                </a:ext>
              </a:extLst>
            </p:cNvPr>
            <p:cNvSpPr/>
            <p:nvPr/>
          </p:nvSpPr>
          <p:spPr>
            <a:xfrm>
              <a:off x="479375" y="1952836"/>
              <a:ext cx="2630575" cy="1584176"/>
            </a:xfrm>
            <a:prstGeom prst="rect">
              <a:avLst/>
            </a:prstGeom>
            <a:grpFill/>
          </p:spPr>
          <p:txBody>
            <a:bodyPr wrap="square" lIns="0" rIns="0" anchor="ctr" anchorCtr="0">
              <a:noAutofit/>
            </a:bodyPr>
            <a:lstStyle/>
            <a:p>
              <a:pPr algn="ctr">
                <a:lnSpc>
                  <a:spcPct val="90000"/>
                </a:lnSpc>
              </a:pPr>
              <a:r>
                <a:rPr lang="en-GB" sz="3200">
                  <a:solidFill>
                    <a:schemeClr val="bg1"/>
                  </a:solidFill>
                </a:rPr>
                <a:t>Crime Scene Management</a:t>
              </a:r>
              <a:endParaRPr lang="en-GB" sz="2000">
                <a:solidFill>
                  <a:schemeClr val="bg1"/>
                </a:solidFill>
              </a:endParaRPr>
            </a:p>
          </p:txBody>
        </p:sp>
        <p:sp>
          <p:nvSpPr>
            <p:cNvPr id="4" name="Rectangle 3">
              <a:extLst>
                <a:ext uri="{FF2B5EF4-FFF2-40B4-BE49-F238E27FC236}">
                  <a16:creationId xmlns:a16="http://schemas.microsoft.com/office/drawing/2014/main" xmlns="" id="{B70C7551-CC6B-4FAC-A5B7-B851137D568C}"/>
                </a:ext>
              </a:extLst>
            </p:cNvPr>
            <p:cNvSpPr/>
            <p:nvPr/>
          </p:nvSpPr>
          <p:spPr>
            <a:xfrm>
              <a:off x="4079775" y="1952836"/>
              <a:ext cx="2630575" cy="1584176"/>
            </a:xfrm>
            <a:prstGeom prst="rect">
              <a:avLst/>
            </a:prstGeom>
            <a:grpFill/>
          </p:spPr>
          <p:txBody>
            <a:bodyPr wrap="square" lIns="0" rIns="0" anchor="ctr" anchorCtr="0">
              <a:noAutofit/>
            </a:bodyPr>
            <a:lstStyle/>
            <a:p>
              <a:pPr algn="ctr">
                <a:lnSpc>
                  <a:spcPct val="90000"/>
                </a:lnSpc>
              </a:pPr>
              <a:r>
                <a:rPr lang="en-GB" sz="3200">
                  <a:solidFill>
                    <a:schemeClr val="bg1"/>
                  </a:solidFill>
                </a:rPr>
                <a:t>Scenes </a:t>
              </a:r>
              <a:br>
                <a:rPr lang="en-GB" sz="3200">
                  <a:solidFill>
                    <a:schemeClr val="bg1"/>
                  </a:solidFill>
                </a:rPr>
              </a:br>
              <a:r>
                <a:rPr lang="en-GB" sz="3200">
                  <a:solidFill>
                    <a:schemeClr val="bg1"/>
                  </a:solidFill>
                </a:rPr>
                <a:t>of Crime / CSI</a:t>
              </a:r>
              <a:endParaRPr lang="en-GB" sz="2000">
                <a:solidFill>
                  <a:schemeClr val="bg1"/>
                </a:solidFill>
              </a:endParaRPr>
            </a:p>
          </p:txBody>
        </p:sp>
        <p:sp>
          <p:nvSpPr>
            <p:cNvPr id="5" name="Rectangle 4">
              <a:extLst>
                <a:ext uri="{FF2B5EF4-FFF2-40B4-BE49-F238E27FC236}">
                  <a16:creationId xmlns:a16="http://schemas.microsoft.com/office/drawing/2014/main" xmlns="" id="{B578BFF5-69FE-4D9F-BEDC-4B6B0E63DD20}"/>
                </a:ext>
              </a:extLst>
            </p:cNvPr>
            <p:cNvSpPr/>
            <p:nvPr/>
          </p:nvSpPr>
          <p:spPr>
            <a:xfrm>
              <a:off x="7680175" y="1952836"/>
              <a:ext cx="2630575" cy="1584176"/>
            </a:xfrm>
            <a:prstGeom prst="rect">
              <a:avLst/>
            </a:prstGeom>
            <a:grpFill/>
          </p:spPr>
          <p:txBody>
            <a:bodyPr wrap="square" lIns="0" rIns="0" anchor="ctr" anchorCtr="0">
              <a:noAutofit/>
            </a:bodyPr>
            <a:lstStyle/>
            <a:p>
              <a:pPr algn="ctr">
                <a:lnSpc>
                  <a:spcPct val="90000"/>
                </a:lnSpc>
              </a:pPr>
              <a:r>
                <a:rPr lang="en-GB" sz="3200">
                  <a:solidFill>
                    <a:schemeClr val="bg1"/>
                  </a:solidFill>
                </a:rPr>
                <a:t>Intelligence </a:t>
              </a:r>
              <a:br>
                <a:rPr lang="en-GB" sz="3200">
                  <a:solidFill>
                    <a:schemeClr val="bg1"/>
                  </a:solidFill>
                </a:rPr>
              </a:br>
              <a:r>
                <a:rPr lang="en-GB" sz="3200">
                  <a:solidFill>
                    <a:schemeClr val="bg1"/>
                  </a:solidFill>
                </a:rPr>
                <a:t>and Evidence </a:t>
              </a:r>
              <a:endParaRPr lang="en-GB" sz="2000">
                <a:solidFill>
                  <a:schemeClr val="bg1"/>
                </a:solidFill>
              </a:endParaRPr>
            </a:p>
          </p:txBody>
        </p:sp>
      </p:grpSp>
    </p:spTree>
    <p:extLst>
      <p:ext uri="{BB962C8B-B14F-4D97-AF65-F5344CB8AC3E}">
        <p14:creationId xmlns:p14="http://schemas.microsoft.com/office/powerpoint/2010/main" val="364355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7EAA6AF-AB0B-4FC6-A804-06A324CF569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2" name="Title 1">
            <a:extLst>
              <a:ext uri="{FF2B5EF4-FFF2-40B4-BE49-F238E27FC236}">
                <a16:creationId xmlns:a16="http://schemas.microsoft.com/office/drawing/2014/main" xmlns="" id="{5AFEBCB5-E956-4FCF-8AC9-64EA957397EA}"/>
              </a:ext>
            </a:extLst>
          </p:cNvPr>
          <p:cNvSpPr>
            <a:spLocks noGrp="1"/>
          </p:cNvSpPr>
          <p:nvPr>
            <p:ph type="title"/>
          </p:nvPr>
        </p:nvSpPr>
        <p:spPr>
          <a:xfrm>
            <a:off x="416765" y="234118"/>
            <a:ext cx="3611537" cy="2585323"/>
          </a:xfrm>
        </p:spPr>
        <p:txBody>
          <a:bodyPr wrap="square">
            <a:spAutoFit/>
          </a:bodyPr>
          <a:lstStyle/>
          <a:p>
            <a:pPr algn="l">
              <a:lnSpc>
                <a:spcPct val="90000"/>
              </a:lnSpc>
            </a:pPr>
            <a:r>
              <a:rPr lang="en-GB" sz="6000" b="1">
                <a:solidFill>
                  <a:schemeClr val="accent1"/>
                </a:solidFill>
                <a:effectLst>
                  <a:outerShdw blurRad="50800" dist="38100" dir="8100000" algn="tr" rotWithShape="0">
                    <a:prstClr val="black">
                      <a:alpha val="80000"/>
                    </a:prstClr>
                  </a:outerShdw>
                </a:effectLst>
              </a:rPr>
              <a:t>Where do we want to get to?</a:t>
            </a:r>
          </a:p>
        </p:txBody>
      </p:sp>
      <p:grpSp>
        <p:nvGrpSpPr>
          <p:cNvPr id="5" name="Group 4">
            <a:extLst>
              <a:ext uri="{FF2B5EF4-FFF2-40B4-BE49-F238E27FC236}">
                <a16:creationId xmlns:a16="http://schemas.microsoft.com/office/drawing/2014/main" xmlns="" id="{4F6960C5-E628-4A68-97A6-0258E9289F1D}"/>
              </a:ext>
            </a:extLst>
          </p:cNvPr>
          <p:cNvGrpSpPr/>
          <p:nvPr/>
        </p:nvGrpSpPr>
        <p:grpSpPr>
          <a:xfrm>
            <a:off x="8351321" y="0"/>
            <a:ext cx="3433311" cy="6863182"/>
            <a:chOff x="8785242" y="0"/>
            <a:chExt cx="2832301" cy="5661764"/>
          </a:xfrm>
        </p:grpSpPr>
        <p:pic>
          <p:nvPicPr>
            <p:cNvPr id="16" name="Picture 15">
              <a:extLst>
                <a:ext uri="{FF2B5EF4-FFF2-40B4-BE49-F238E27FC236}">
                  <a16:creationId xmlns:a16="http://schemas.microsoft.com/office/drawing/2014/main" xmlns="" id="{345EAE56-22B2-46C6-A9D6-945E670285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85242" y="0"/>
              <a:ext cx="2832301" cy="1889145"/>
            </a:xfrm>
            <a:prstGeom prst="rect">
              <a:avLst/>
            </a:prstGeom>
          </p:spPr>
        </p:pic>
        <p:pic>
          <p:nvPicPr>
            <p:cNvPr id="18" name="Picture 17">
              <a:extLst>
                <a:ext uri="{FF2B5EF4-FFF2-40B4-BE49-F238E27FC236}">
                  <a16:creationId xmlns:a16="http://schemas.microsoft.com/office/drawing/2014/main" xmlns="" id="{944A496D-529A-4284-B91C-6E41E31508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85242" y="3772619"/>
              <a:ext cx="2832301" cy="1889145"/>
            </a:xfrm>
            <a:prstGeom prst="rect">
              <a:avLst/>
            </a:prstGeom>
          </p:spPr>
        </p:pic>
        <p:pic>
          <p:nvPicPr>
            <p:cNvPr id="20" name="Picture 19">
              <a:extLst>
                <a:ext uri="{FF2B5EF4-FFF2-40B4-BE49-F238E27FC236}">
                  <a16:creationId xmlns:a16="http://schemas.microsoft.com/office/drawing/2014/main" xmlns="" id="{6399274B-B743-4EEA-96D2-F50D683A06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85242" y="1883473"/>
              <a:ext cx="2832301" cy="1889145"/>
            </a:xfrm>
            <a:prstGeom prst="rect">
              <a:avLst/>
            </a:prstGeom>
          </p:spPr>
        </p:pic>
      </p:grpSp>
      <p:grpSp>
        <p:nvGrpSpPr>
          <p:cNvPr id="6" name="Group 5">
            <a:extLst>
              <a:ext uri="{FF2B5EF4-FFF2-40B4-BE49-F238E27FC236}">
                <a16:creationId xmlns:a16="http://schemas.microsoft.com/office/drawing/2014/main" xmlns="" id="{C302D49D-99F9-413C-8E4A-31E18B8249F8}"/>
              </a:ext>
            </a:extLst>
          </p:cNvPr>
          <p:cNvGrpSpPr/>
          <p:nvPr/>
        </p:nvGrpSpPr>
        <p:grpSpPr>
          <a:xfrm>
            <a:off x="407368" y="3231293"/>
            <a:ext cx="1902941" cy="1902941"/>
            <a:chOff x="407368" y="3231293"/>
            <a:chExt cx="1902941" cy="1902941"/>
          </a:xfrm>
        </p:grpSpPr>
        <p:sp>
          <p:nvSpPr>
            <p:cNvPr id="3" name="Oval 2">
              <a:extLst>
                <a:ext uri="{FF2B5EF4-FFF2-40B4-BE49-F238E27FC236}">
                  <a16:creationId xmlns:a16="http://schemas.microsoft.com/office/drawing/2014/main" xmlns="" id="{93CCAFFF-DA0B-4D0E-8673-6DF3D30D809B}"/>
                </a:ext>
              </a:extLst>
            </p:cNvPr>
            <p:cNvSpPr/>
            <p:nvPr/>
          </p:nvSpPr>
          <p:spPr>
            <a:xfrm>
              <a:off x="407368" y="3231293"/>
              <a:ext cx="1902941" cy="1902941"/>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none" bIns="252000" rtlCol="0" anchor="b" anchorCtr="0"/>
            <a:lstStyle/>
            <a:p>
              <a:pPr algn="ctr"/>
              <a:r>
                <a:rPr lang="en-GB" sz="2800" b="1"/>
                <a:t>Sponsors</a:t>
              </a:r>
            </a:p>
          </p:txBody>
        </p:sp>
        <p:grpSp>
          <p:nvGrpSpPr>
            <p:cNvPr id="15" name="Group 14">
              <a:extLst>
                <a:ext uri="{FF2B5EF4-FFF2-40B4-BE49-F238E27FC236}">
                  <a16:creationId xmlns:a16="http://schemas.microsoft.com/office/drawing/2014/main" xmlns="" id="{FB57D90A-B9A1-410F-B6E6-929F34AB22D8}"/>
                </a:ext>
              </a:extLst>
            </p:cNvPr>
            <p:cNvGrpSpPr/>
            <p:nvPr/>
          </p:nvGrpSpPr>
          <p:grpSpPr>
            <a:xfrm>
              <a:off x="1022226" y="3428152"/>
              <a:ext cx="673224" cy="683799"/>
              <a:chOff x="2754313" y="6148388"/>
              <a:chExt cx="606424" cy="615950"/>
            </a:xfrm>
            <a:solidFill>
              <a:schemeClr val="accent1">
                <a:lumMod val="50000"/>
              </a:schemeClr>
            </a:solidFill>
          </p:grpSpPr>
          <p:sp>
            <p:nvSpPr>
              <p:cNvPr id="17" name="Freeform 5">
                <a:extLst>
                  <a:ext uri="{FF2B5EF4-FFF2-40B4-BE49-F238E27FC236}">
                    <a16:creationId xmlns:a16="http://schemas.microsoft.com/office/drawing/2014/main" xmlns="" id="{3F202CA9-15D9-4AD8-AF2A-AF82F740C272}"/>
                  </a:ext>
                </a:extLst>
              </p:cNvPr>
              <p:cNvSpPr>
                <a:spLocks noEditPoints="1"/>
              </p:cNvSpPr>
              <p:nvPr/>
            </p:nvSpPr>
            <p:spPr bwMode="auto">
              <a:xfrm>
                <a:off x="2754313" y="6148388"/>
                <a:ext cx="606424" cy="615950"/>
              </a:xfrm>
              <a:custGeom>
                <a:avLst/>
                <a:gdLst>
                  <a:gd name="T0" fmla="*/ 1733 w 2063"/>
                  <a:gd name="T1" fmla="*/ 1453 h 2098"/>
                  <a:gd name="T2" fmla="*/ 1191 w 2063"/>
                  <a:gd name="T3" fmla="*/ 1075 h 2098"/>
                  <a:gd name="T4" fmla="*/ 1278 w 2063"/>
                  <a:gd name="T5" fmla="*/ 718 h 2098"/>
                  <a:gd name="T6" fmla="*/ 1784 w 2063"/>
                  <a:gd name="T7" fmla="*/ 710 h 2098"/>
                  <a:gd name="T8" fmla="*/ 2018 w 2063"/>
                  <a:gd name="T9" fmla="*/ 62 h 2098"/>
                  <a:gd name="T10" fmla="*/ 952 w 2063"/>
                  <a:gd name="T11" fmla="*/ 225 h 2098"/>
                  <a:gd name="T12" fmla="*/ 1054 w 2063"/>
                  <a:gd name="T13" fmla="*/ 539 h 2098"/>
                  <a:gd name="T14" fmla="*/ 1225 w 2063"/>
                  <a:gd name="T15" fmla="*/ 647 h 2098"/>
                  <a:gd name="T16" fmla="*/ 677 w 2063"/>
                  <a:gd name="T17" fmla="*/ 1084 h 2098"/>
                  <a:gd name="T18" fmla="*/ 349 w 2063"/>
                  <a:gd name="T19" fmla="*/ 1245 h 2098"/>
                  <a:gd name="T20" fmla="*/ 0 w 2063"/>
                  <a:gd name="T21" fmla="*/ 1330 h 2098"/>
                  <a:gd name="T22" fmla="*/ 222 w 2063"/>
                  <a:gd name="T23" fmla="*/ 2098 h 2098"/>
                  <a:gd name="T24" fmla="*/ 1347 w 2063"/>
                  <a:gd name="T25" fmla="*/ 2024 h 2098"/>
                  <a:gd name="T26" fmla="*/ 1880 w 2063"/>
                  <a:gd name="T27" fmla="*/ 1404 h 2098"/>
                  <a:gd name="T28" fmla="*/ 1837 w 2063"/>
                  <a:gd name="T29" fmla="*/ 121 h 2098"/>
                  <a:gd name="T30" fmla="*/ 1556 w 2063"/>
                  <a:gd name="T31" fmla="*/ 759 h 2098"/>
                  <a:gd name="T32" fmla="*/ 1551 w 2063"/>
                  <a:gd name="T33" fmla="*/ 490 h 2098"/>
                  <a:gd name="T34" fmla="*/ 1276 w 2063"/>
                  <a:gd name="T35" fmla="*/ 598 h 2098"/>
                  <a:gd name="T36" fmla="*/ 1180 w 2063"/>
                  <a:gd name="T37" fmla="*/ 528 h 2098"/>
                  <a:gd name="T38" fmla="*/ 1203 w 2063"/>
                  <a:gd name="T39" fmla="*/ 309 h 2098"/>
                  <a:gd name="T40" fmla="*/ 222 w 2063"/>
                  <a:gd name="T41" fmla="*/ 2030 h 2098"/>
                  <a:gd name="T42" fmla="*/ 68 w 2063"/>
                  <a:gd name="T43" fmla="*/ 1330 h 2098"/>
                  <a:gd name="T44" fmla="*/ 307 w 2063"/>
                  <a:gd name="T45" fmla="*/ 1330 h 2098"/>
                  <a:gd name="T46" fmla="*/ 673 w 2063"/>
                  <a:gd name="T47" fmla="*/ 1156 h 2098"/>
                  <a:gd name="T48" fmla="*/ 973 w 2063"/>
                  <a:gd name="T49" fmla="*/ 1104 h 2098"/>
                  <a:gd name="T50" fmla="*/ 1058 w 2063"/>
                  <a:gd name="T51" fmla="*/ 1041 h 2098"/>
                  <a:gd name="T52" fmla="*/ 1126 w 2063"/>
                  <a:gd name="T53" fmla="*/ 1111 h 2098"/>
                  <a:gd name="T54" fmla="*/ 1212 w 2063"/>
                  <a:gd name="T55" fmla="*/ 1142 h 2098"/>
                  <a:gd name="T56" fmla="*/ 1531 w 2063"/>
                  <a:gd name="T57" fmla="*/ 1301 h 2098"/>
                  <a:gd name="T58" fmla="*/ 1599 w 2063"/>
                  <a:gd name="T59" fmla="*/ 1417 h 2098"/>
                  <a:gd name="T60" fmla="*/ 1216 w 2063"/>
                  <a:gd name="T61" fmla="*/ 1620 h 2098"/>
                  <a:gd name="T62" fmla="*/ 1180 w 2063"/>
                  <a:gd name="T63" fmla="*/ 1481 h 2098"/>
                  <a:gd name="T64" fmla="*/ 653 w 2063"/>
                  <a:gd name="T65" fmla="*/ 1320 h 2098"/>
                  <a:gd name="T66" fmla="*/ 1979 w 2063"/>
                  <a:gd name="T67" fmla="*/ 1537 h 2098"/>
                  <a:gd name="T68" fmla="*/ 1205 w 2063"/>
                  <a:gd name="T69" fmla="*/ 1996 h 2098"/>
                  <a:gd name="T70" fmla="*/ 375 w 2063"/>
                  <a:gd name="T71" fmla="*/ 1330 h 2098"/>
                  <a:gd name="T72" fmla="*/ 610 w 2063"/>
                  <a:gd name="T73" fmla="*/ 1374 h 2098"/>
                  <a:gd name="T74" fmla="*/ 1122 w 2063"/>
                  <a:gd name="T75" fmla="*/ 1516 h 2098"/>
                  <a:gd name="T76" fmla="*/ 912 w 2063"/>
                  <a:gd name="T77" fmla="*/ 1620 h 2098"/>
                  <a:gd name="T78" fmla="*/ 683 w 2063"/>
                  <a:gd name="T79" fmla="*/ 1725 h 2098"/>
                  <a:gd name="T80" fmla="*/ 761 w 2063"/>
                  <a:gd name="T81" fmla="*/ 1734 h 2098"/>
                  <a:gd name="T82" fmla="*/ 1270 w 2063"/>
                  <a:gd name="T83" fmla="*/ 1680 h 2098"/>
                  <a:gd name="T84" fmla="*/ 1728 w 2063"/>
                  <a:gd name="T85" fmla="*/ 1527 h 2098"/>
                  <a:gd name="T86" fmla="*/ 1979 w 2063"/>
                  <a:gd name="T87" fmla="*/ 1537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63" h="2098">
                    <a:moveTo>
                      <a:pt x="1880" y="1404"/>
                    </a:moveTo>
                    <a:cubicBezTo>
                      <a:pt x="1880" y="1404"/>
                      <a:pt x="1880" y="1404"/>
                      <a:pt x="1880" y="1404"/>
                    </a:cubicBezTo>
                    <a:cubicBezTo>
                      <a:pt x="1733" y="1453"/>
                      <a:pt x="1733" y="1453"/>
                      <a:pt x="1733" y="1453"/>
                    </a:cubicBezTo>
                    <a:cubicBezTo>
                      <a:pt x="1718" y="1407"/>
                      <a:pt x="1682" y="1371"/>
                      <a:pt x="1637" y="1356"/>
                    </a:cubicBezTo>
                    <a:cubicBezTo>
                      <a:pt x="1623" y="1269"/>
                      <a:pt x="1546" y="1206"/>
                      <a:pt x="1458" y="1211"/>
                    </a:cubicBezTo>
                    <a:cubicBezTo>
                      <a:pt x="1401" y="1119"/>
                      <a:pt x="1298" y="1067"/>
                      <a:pt x="1191" y="1075"/>
                    </a:cubicBezTo>
                    <a:cubicBezTo>
                      <a:pt x="1179" y="1029"/>
                      <a:pt x="1145" y="993"/>
                      <a:pt x="1100" y="978"/>
                    </a:cubicBezTo>
                    <a:cubicBezTo>
                      <a:pt x="1132" y="875"/>
                      <a:pt x="1189" y="780"/>
                      <a:pt x="1266" y="704"/>
                    </a:cubicBezTo>
                    <a:cubicBezTo>
                      <a:pt x="1270" y="708"/>
                      <a:pt x="1274" y="713"/>
                      <a:pt x="1278" y="718"/>
                    </a:cubicBezTo>
                    <a:cubicBezTo>
                      <a:pt x="1347" y="788"/>
                      <a:pt x="1441" y="828"/>
                      <a:pt x="1539" y="828"/>
                    </a:cubicBezTo>
                    <a:cubicBezTo>
                      <a:pt x="1546" y="828"/>
                      <a:pt x="1553" y="828"/>
                      <a:pt x="1560" y="828"/>
                    </a:cubicBezTo>
                    <a:cubicBezTo>
                      <a:pt x="1648" y="824"/>
                      <a:pt x="1731" y="781"/>
                      <a:pt x="1784" y="710"/>
                    </a:cubicBezTo>
                    <a:cubicBezTo>
                      <a:pt x="1933" y="515"/>
                      <a:pt x="2042" y="122"/>
                      <a:pt x="2047" y="105"/>
                    </a:cubicBezTo>
                    <a:cubicBezTo>
                      <a:pt x="2049" y="96"/>
                      <a:pt x="2048" y="86"/>
                      <a:pt x="2042" y="77"/>
                    </a:cubicBezTo>
                    <a:cubicBezTo>
                      <a:pt x="2037" y="69"/>
                      <a:pt x="2028" y="64"/>
                      <a:pt x="2018" y="62"/>
                    </a:cubicBezTo>
                    <a:cubicBezTo>
                      <a:pt x="1998" y="60"/>
                      <a:pt x="1523" y="0"/>
                      <a:pt x="1285" y="201"/>
                    </a:cubicBezTo>
                    <a:cubicBezTo>
                      <a:pt x="1268" y="215"/>
                      <a:pt x="1253" y="231"/>
                      <a:pt x="1240" y="248"/>
                    </a:cubicBezTo>
                    <a:cubicBezTo>
                      <a:pt x="1146" y="222"/>
                      <a:pt x="1048" y="215"/>
                      <a:pt x="952" y="225"/>
                    </a:cubicBezTo>
                    <a:cubicBezTo>
                      <a:pt x="942" y="226"/>
                      <a:pt x="933" y="232"/>
                      <a:pt x="927" y="240"/>
                    </a:cubicBezTo>
                    <a:cubicBezTo>
                      <a:pt x="922" y="249"/>
                      <a:pt x="920" y="259"/>
                      <a:pt x="923" y="269"/>
                    </a:cubicBezTo>
                    <a:cubicBezTo>
                      <a:pt x="925" y="276"/>
                      <a:pt x="980" y="451"/>
                      <a:pt x="1054" y="539"/>
                    </a:cubicBezTo>
                    <a:cubicBezTo>
                      <a:pt x="1087" y="576"/>
                      <a:pt x="1135" y="597"/>
                      <a:pt x="1185" y="596"/>
                    </a:cubicBezTo>
                    <a:cubicBezTo>
                      <a:pt x="1190" y="596"/>
                      <a:pt x="1195" y="596"/>
                      <a:pt x="1200" y="595"/>
                    </a:cubicBezTo>
                    <a:cubicBezTo>
                      <a:pt x="1207" y="613"/>
                      <a:pt x="1215" y="630"/>
                      <a:pt x="1225" y="647"/>
                    </a:cubicBezTo>
                    <a:cubicBezTo>
                      <a:pt x="1132" y="737"/>
                      <a:pt x="1065" y="850"/>
                      <a:pt x="1030" y="975"/>
                    </a:cubicBezTo>
                    <a:cubicBezTo>
                      <a:pt x="998" y="981"/>
                      <a:pt x="969" y="1000"/>
                      <a:pt x="949" y="1026"/>
                    </a:cubicBezTo>
                    <a:cubicBezTo>
                      <a:pt x="856" y="985"/>
                      <a:pt x="746" y="1008"/>
                      <a:pt x="677" y="1084"/>
                    </a:cubicBezTo>
                    <a:cubicBezTo>
                      <a:pt x="657" y="1077"/>
                      <a:pt x="636" y="1074"/>
                      <a:pt x="614" y="1074"/>
                    </a:cubicBezTo>
                    <a:cubicBezTo>
                      <a:pt x="515" y="1074"/>
                      <a:pt x="429" y="1146"/>
                      <a:pt x="413" y="1245"/>
                    </a:cubicBezTo>
                    <a:cubicBezTo>
                      <a:pt x="349" y="1245"/>
                      <a:pt x="349" y="1245"/>
                      <a:pt x="349" y="1245"/>
                    </a:cubicBezTo>
                    <a:cubicBezTo>
                      <a:pt x="321" y="1202"/>
                      <a:pt x="273" y="1176"/>
                      <a:pt x="222" y="1176"/>
                    </a:cubicBezTo>
                    <a:cubicBezTo>
                      <a:pt x="154" y="1176"/>
                      <a:pt x="154" y="1176"/>
                      <a:pt x="154" y="1176"/>
                    </a:cubicBezTo>
                    <a:cubicBezTo>
                      <a:pt x="69" y="1176"/>
                      <a:pt x="0" y="1245"/>
                      <a:pt x="0" y="1330"/>
                    </a:cubicBezTo>
                    <a:cubicBezTo>
                      <a:pt x="0" y="1944"/>
                      <a:pt x="0" y="1944"/>
                      <a:pt x="0" y="1944"/>
                    </a:cubicBezTo>
                    <a:cubicBezTo>
                      <a:pt x="0" y="2029"/>
                      <a:pt x="69" y="2098"/>
                      <a:pt x="154" y="2098"/>
                    </a:cubicBezTo>
                    <a:cubicBezTo>
                      <a:pt x="222" y="2098"/>
                      <a:pt x="222" y="2098"/>
                      <a:pt x="222" y="2098"/>
                    </a:cubicBezTo>
                    <a:cubicBezTo>
                      <a:pt x="257" y="2098"/>
                      <a:pt x="290" y="2086"/>
                      <a:pt x="317" y="2064"/>
                    </a:cubicBezTo>
                    <a:cubicBezTo>
                      <a:pt x="1205" y="2064"/>
                      <a:pt x="1205" y="2064"/>
                      <a:pt x="1205" y="2064"/>
                    </a:cubicBezTo>
                    <a:cubicBezTo>
                      <a:pt x="1255" y="2064"/>
                      <a:pt x="1304" y="2050"/>
                      <a:pt x="1347" y="2024"/>
                    </a:cubicBezTo>
                    <a:cubicBezTo>
                      <a:pt x="1987" y="1635"/>
                      <a:pt x="1987" y="1635"/>
                      <a:pt x="1987" y="1635"/>
                    </a:cubicBezTo>
                    <a:cubicBezTo>
                      <a:pt x="2042" y="1601"/>
                      <a:pt x="2063" y="1531"/>
                      <a:pt x="2036" y="1472"/>
                    </a:cubicBezTo>
                    <a:cubicBezTo>
                      <a:pt x="2009" y="1413"/>
                      <a:pt x="1941" y="1384"/>
                      <a:pt x="1880" y="1404"/>
                    </a:cubicBezTo>
                    <a:close/>
                    <a:moveTo>
                      <a:pt x="1241" y="439"/>
                    </a:moveTo>
                    <a:cubicBezTo>
                      <a:pt x="1243" y="367"/>
                      <a:pt x="1275" y="300"/>
                      <a:pt x="1329" y="253"/>
                    </a:cubicBezTo>
                    <a:cubicBezTo>
                      <a:pt x="1460" y="143"/>
                      <a:pt x="1682" y="121"/>
                      <a:pt x="1837" y="121"/>
                    </a:cubicBezTo>
                    <a:cubicBezTo>
                      <a:pt x="1892" y="121"/>
                      <a:pt x="1939" y="124"/>
                      <a:pt x="1970" y="126"/>
                    </a:cubicBezTo>
                    <a:cubicBezTo>
                      <a:pt x="1938" y="230"/>
                      <a:pt x="1844" y="518"/>
                      <a:pt x="1730" y="669"/>
                    </a:cubicBezTo>
                    <a:cubicBezTo>
                      <a:pt x="1688" y="723"/>
                      <a:pt x="1624" y="756"/>
                      <a:pt x="1556" y="759"/>
                    </a:cubicBezTo>
                    <a:cubicBezTo>
                      <a:pt x="1470" y="764"/>
                      <a:pt x="1387" y="731"/>
                      <a:pt x="1327" y="670"/>
                    </a:cubicBezTo>
                    <a:cubicBezTo>
                      <a:pt x="1323" y="666"/>
                      <a:pt x="1319" y="661"/>
                      <a:pt x="1315" y="656"/>
                    </a:cubicBezTo>
                    <a:cubicBezTo>
                      <a:pt x="1386" y="591"/>
                      <a:pt x="1466" y="535"/>
                      <a:pt x="1551" y="490"/>
                    </a:cubicBezTo>
                    <a:cubicBezTo>
                      <a:pt x="1568" y="482"/>
                      <a:pt x="1575" y="461"/>
                      <a:pt x="1567" y="445"/>
                    </a:cubicBezTo>
                    <a:cubicBezTo>
                      <a:pt x="1558" y="428"/>
                      <a:pt x="1538" y="421"/>
                      <a:pt x="1521" y="429"/>
                    </a:cubicBezTo>
                    <a:cubicBezTo>
                      <a:pt x="1433" y="475"/>
                      <a:pt x="1350" y="532"/>
                      <a:pt x="1276" y="598"/>
                    </a:cubicBezTo>
                    <a:cubicBezTo>
                      <a:pt x="1251" y="549"/>
                      <a:pt x="1238" y="494"/>
                      <a:pt x="1241" y="439"/>
                    </a:cubicBezTo>
                    <a:close/>
                    <a:moveTo>
                      <a:pt x="1173" y="435"/>
                    </a:moveTo>
                    <a:cubicBezTo>
                      <a:pt x="1171" y="466"/>
                      <a:pt x="1174" y="497"/>
                      <a:pt x="1180" y="528"/>
                    </a:cubicBezTo>
                    <a:cubicBezTo>
                      <a:pt x="1152" y="527"/>
                      <a:pt x="1125" y="515"/>
                      <a:pt x="1106" y="494"/>
                    </a:cubicBezTo>
                    <a:cubicBezTo>
                      <a:pt x="1061" y="432"/>
                      <a:pt x="1026" y="363"/>
                      <a:pt x="1002" y="290"/>
                    </a:cubicBezTo>
                    <a:cubicBezTo>
                      <a:pt x="1070" y="286"/>
                      <a:pt x="1138" y="292"/>
                      <a:pt x="1203" y="309"/>
                    </a:cubicBezTo>
                    <a:cubicBezTo>
                      <a:pt x="1185" y="348"/>
                      <a:pt x="1175" y="392"/>
                      <a:pt x="1173" y="435"/>
                    </a:cubicBezTo>
                    <a:close/>
                    <a:moveTo>
                      <a:pt x="307" y="1944"/>
                    </a:moveTo>
                    <a:cubicBezTo>
                      <a:pt x="307" y="1991"/>
                      <a:pt x="269" y="2030"/>
                      <a:pt x="222" y="2030"/>
                    </a:cubicBezTo>
                    <a:cubicBezTo>
                      <a:pt x="154" y="2030"/>
                      <a:pt x="154" y="2030"/>
                      <a:pt x="154" y="2030"/>
                    </a:cubicBezTo>
                    <a:cubicBezTo>
                      <a:pt x="106" y="2030"/>
                      <a:pt x="68" y="1991"/>
                      <a:pt x="68" y="1944"/>
                    </a:cubicBezTo>
                    <a:cubicBezTo>
                      <a:pt x="68" y="1330"/>
                      <a:pt x="68" y="1330"/>
                      <a:pt x="68" y="1330"/>
                    </a:cubicBezTo>
                    <a:cubicBezTo>
                      <a:pt x="68" y="1283"/>
                      <a:pt x="106" y="1245"/>
                      <a:pt x="154" y="1245"/>
                    </a:cubicBezTo>
                    <a:cubicBezTo>
                      <a:pt x="222" y="1245"/>
                      <a:pt x="222" y="1245"/>
                      <a:pt x="222" y="1245"/>
                    </a:cubicBezTo>
                    <a:cubicBezTo>
                      <a:pt x="269" y="1245"/>
                      <a:pt x="307" y="1283"/>
                      <a:pt x="307" y="1330"/>
                    </a:cubicBezTo>
                    <a:lnTo>
                      <a:pt x="307" y="1944"/>
                    </a:lnTo>
                    <a:close/>
                    <a:moveTo>
                      <a:pt x="614" y="1142"/>
                    </a:moveTo>
                    <a:cubicBezTo>
                      <a:pt x="635" y="1142"/>
                      <a:pt x="655" y="1147"/>
                      <a:pt x="673" y="1156"/>
                    </a:cubicBezTo>
                    <a:cubicBezTo>
                      <a:pt x="688" y="1163"/>
                      <a:pt x="705" y="1158"/>
                      <a:pt x="715" y="1145"/>
                    </a:cubicBezTo>
                    <a:cubicBezTo>
                      <a:pt x="768" y="1072"/>
                      <a:pt x="868" y="1052"/>
                      <a:pt x="944" y="1101"/>
                    </a:cubicBezTo>
                    <a:cubicBezTo>
                      <a:pt x="953" y="1106"/>
                      <a:pt x="964" y="1107"/>
                      <a:pt x="973" y="1104"/>
                    </a:cubicBezTo>
                    <a:cubicBezTo>
                      <a:pt x="983" y="1101"/>
                      <a:pt x="991" y="1093"/>
                      <a:pt x="995" y="1084"/>
                    </a:cubicBezTo>
                    <a:cubicBezTo>
                      <a:pt x="1004" y="1058"/>
                      <a:pt x="1028" y="1041"/>
                      <a:pt x="1055" y="1040"/>
                    </a:cubicBezTo>
                    <a:cubicBezTo>
                      <a:pt x="1056" y="1040"/>
                      <a:pt x="1057" y="1041"/>
                      <a:pt x="1058" y="1041"/>
                    </a:cubicBezTo>
                    <a:cubicBezTo>
                      <a:pt x="1059" y="1041"/>
                      <a:pt x="1060" y="1040"/>
                      <a:pt x="1061" y="1040"/>
                    </a:cubicBezTo>
                    <a:cubicBezTo>
                      <a:pt x="1097" y="1041"/>
                      <a:pt x="1126" y="1070"/>
                      <a:pt x="1126" y="1106"/>
                    </a:cubicBezTo>
                    <a:cubicBezTo>
                      <a:pt x="1126" y="1107"/>
                      <a:pt x="1126" y="1110"/>
                      <a:pt x="1126" y="1111"/>
                    </a:cubicBezTo>
                    <a:cubicBezTo>
                      <a:pt x="1125" y="1122"/>
                      <a:pt x="1130" y="1132"/>
                      <a:pt x="1138" y="1139"/>
                    </a:cubicBezTo>
                    <a:cubicBezTo>
                      <a:pt x="1146" y="1146"/>
                      <a:pt x="1156" y="1149"/>
                      <a:pt x="1167" y="1147"/>
                    </a:cubicBezTo>
                    <a:cubicBezTo>
                      <a:pt x="1182" y="1144"/>
                      <a:pt x="1197" y="1142"/>
                      <a:pt x="1212" y="1142"/>
                    </a:cubicBezTo>
                    <a:cubicBezTo>
                      <a:pt x="1295" y="1142"/>
                      <a:pt x="1371" y="1189"/>
                      <a:pt x="1409" y="1263"/>
                    </a:cubicBezTo>
                    <a:cubicBezTo>
                      <a:pt x="1416" y="1277"/>
                      <a:pt x="1432" y="1284"/>
                      <a:pt x="1447" y="1281"/>
                    </a:cubicBezTo>
                    <a:cubicBezTo>
                      <a:pt x="1477" y="1275"/>
                      <a:pt x="1508" y="1282"/>
                      <a:pt x="1531" y="1301"/>
                    </a:cubicBezTo>
                    <a:cubicBezTo>
                      <a:pt x="1555" y="1320"/>
                      <a:pt x="1569" y="1349"/>
                      <a:pt x="1570" y="1380"/>
                    </a:cubicBezTo>
                    <a:cubicBezTo>
                      <a:pt x="1570" y="1381"/>
                      <a:pt x="1570" y="1382"/>
                      <a:pt x="1570" y="1383"/>
                    </a:cubicBezTo>
                    <a:cubicBezTo>
                      <a:pt x="1570" y="1400"/>
                      <a:pt x="1582" y="1414"/>
                      <a:pt x="1599" y="1417"/>
                    </a:cubicBezTo>
                    <a:cubicBezTo>
                      <a:pt x="1631" y="1421"/>
                      <a:pt x="1658" y="1444"/>
                      <a:pt x="1668" y="1475"/>
                    </a:cubicBezTo>
                    <a:cubicBezTo>
                      <a:pt x="1248" y="1615"/>
                      <a:pt x="1248" y="1615"/>
                      <a:pt x="1248" y="1615"/>
                    </a:cubicBezTo>
                    <a:cubicBezTo>
                      <a:pt x="1238" y="1618"/>
                      <a:pt x="1227" y="1620"/>
                      <a:pt x="1216" y="1620"/>
                    </a:cubicBezTo>
                    <a:cubicBezTo>
                      <a:pt x="1196" y="1620"/>
                      <a:pt x="1196" y="1620"/>
                      <a:pt x="1196" y="1620"/>
                    </a:cubicBezTo>
                    <a:cubicBezTo>
                      <a:pt x="1212" y="1576"/>
                      <a:pt x="1208" y="1526"/>
                      <a:pt x="1183" y="1486"/>
                    </a:cubicBezTo>
                    <a:cubicBezTo>
                      <a:pt x="1180" y="1481"/>
                      <a:pt x="1180" y="1481"/>
                      <a:pt x="1180" y="1481"/>
                    </a:cubicBezTo>
                    <a:cubicBezTo>
                      <a:pt x="1143" y="1419"/>
                      <a:pt x="1077" y="1381"/>
                      <a:pt x="1005" y="1381"/>
                    </a:cubicBezTo>
                    <a:cubicBezTo>
                      <a:pt x="826" y="1381"/>
                      <a:pt x="826" y="1381"/>
                      <a:pt x="826" y="1381"/>
                    </a:cubicBezTo>
                    <a:cubicBezTo>
                      <a:pt x="763" y="1381"/>
                      <a:pt x="702" y="1360"/>
                      <a:pt x="653" y="1320"/>
                    </a:cubicBezTo>
                    <a:cubicBezTo>
                      <a:pt x="603" y="1281"/>
                      <a:pt x="544" y="1256"/>
                      <a:pt x="482" y="1248"/>
                    </a:cubicBezTo>
                    <a:cubicBezTo>
                      <a:pt x="496" y="1186"/>
                      <a:pt x="551" y="1142"/>
                      <a:pt x="614" y="1142"/>
                    </a:cubicBezTo>
                    <a:close/>
                    <a:moveTo>
                      <a:pt x="1979" y="1537"/>
                    </a:moveTo>
                    <a:cubicBezTo>
                      <a:pt x="1976" y="1553"/>
                      <a:pt x="1966" y="1568"/>
                      <a:pt x="1951" y="1576"/>
                    </a:cubicBezTo>
                    <a:cubicBezTo>
                      <a:pt x="1311" y="1966"/>
                      <a:pt x="1311" y="1966"/>
                      <a:pt x="1311" y="1966"/>
                    </a:cubicBezTo>
                    <a:cubicBezTo>
                      <a:pt x="1279" y="1985"/>
                      <a:pt x="1242" y="1996"/>
                      <a:pt x="1205" y="1996"/>
                    </a:cubicBezTo>
                    <a:cubicBezTo>
                      <a:pt x="366" y="1996"/>
                      <a:pt x="366" y="1996"/>
                      <a:pt x="366" y="1996"/>
                    </a:cubicBezTo>
                    <a:cubicBezTo>
                      <a:pt x="372" y="1979"/>
                      <a:pt x="375" y="1962"/>
                      <a:pt x="375" y="1944"/>
                    </a:cubicBezTo>
                    <a:cubicBezTo>
                      <a:pt x="375" y="1330"/>
                      <a:pt x="375" y="1330"/>
                      <a:pt x="375" y="1330"/>
                    </a:cubicBezTo>
                    <a:cubicBezTo>
                      <a:pt x="375" y="1324"/>
                      <a:pt x="375" y="1319"/>
                      <a:pt x="374" y="1313"/>
                    </a:cubicBezTo>
                    <a:cubicBezTo>
                      <a:pt x="437" y="1313"/>
                      <a:pt x="437" y="1313"/>
                      <a:pt x="437" y="1313"/>
                    </a:cubicBezTo>
                    <a:cubicBezTo>
                      <a:pt x="500" y="1313"/>
                      <a:pt x="561" y="1334"/>
                      <a:pt x="610" y="1374"/>
                    </a:cubicBezTo>
                    <a:cubicBezTo>
                      <a:pt x="671" y="1423"/>
                      <a:pt x="748" y="1449"/>
                      <a:pt x="826" y="1449"/>
                    </a:cubicBezTo>
                    <a:cubicBezTo>
                      <a:pt x="1005" y="1449"/>
                      <a:pt x="1005" y="1449"/>
                      <a:pt x="1005" y="1449"/>
                    </a:cubicBezTo>
                    <a:cubicBezTo>
                      <a:pt x="1053" y="1450"/>
                      <a:pt x="1097" y="1475"/>
                      <a:pt x="1122" y="1516"/>
                    </a:cubicBezTo>
                    <a:cubicBezTo>
                      <a:pt x="1125" y="1521"/>
                      <a:pt x="1125" y="1521"/>
                      <a:pt x="1125" y="1521"/>
                    </a:cubicBezTo>
                    <a:cubicBezTo>
                      <a:pt x="1143" y="1552"/>
                      <a:pt x="1141" y="1591"/>
                      <a:pt x="1120" y="1620"/>
                    </a:cubicBezTo>
                    <a:cubicBezTo>
                      <a:pt x="912" y="1620"/>
                      <a:pt x="912" y="1620"/>
                      <a:pt x="912" y="1620"/>
                    </a:cubicBezTo>
                    <a:cubicBezTo>
                      <a:pt x="845" y="1620"/>
                      <a:pt x="779" y="1640"/>
                      <a:pt x="723" y="1677"/>
                    </a:cubicBezTo>
                    <a:cubicBezTo>
                      <a:pt x="698" y="1694"/>
                      <a:pt x="698" y="1694"/>
                      <a:pt x="698" y="1694"/>
                    </a:cubicBezTo>
                    <a:cubicBezTo>
                      <a:pt x="688" y="1701"/>
                      <a:pt x="682" y="1713"/>
                      <a:pt x="683" y="1725"/>
                    </a:cubicBezTo>
                    <a:cubicBezTo>
                      <a:pt x="683" y="1737"/>
                      <a:pt x="691" y="1748"/>
                      <a:pt x="702" y="1753"/>
                    </a:cubicBezTo>
                    <a:cubicBezTo>
                      <a:pt x="713" y="1759"/>
                      <a:pt x="726" y="1758"/>
                      <a:pt x="736" y="1751"/>
                    </a:cubicBezTo>
                    <a:cubicBezTo>
                      <a:pt x="761" y="1734"/>
                      <a:pt x="761" y="1734"/>
                      <a:pt x="761" y="1734"/>
                    </a:cubicBezTo>
                    <a:cubicBezTo>
                      <a:pt x="806" y="1704"/>
                      <a:pt x="858" y="1688"/>
                      <a:pt x="912" y="1688"/>
                    </a:cubicBezTo>
                    <a:cubicBezTo>
                      <a:pt x="1216" y="1688"/>
                      <a:pt x="1216" y="1688"/>
                      <a:pt x="1216" y="1688"/>
                    </a:cubicBezTo>
                    <a:cubicBezTo>
                      <a:pt x="1234" y="1688"/>
                      <a:pt x="1252" y="1685"/>
                      <a:pt x="1270" y="1680"/>
                    </a:cubicBezTo>
                    <a:cubicBezTo>
                      <a:pt x="1705" y="1534"/>
                      <a:pt x="1705" y="1534"/>
                      <a:pt x="1705" y="1534"/>
                    </a:cubicBezTo>
                    <a:cubicBezTo>
                      <a:pt x="1706" y="1534"/>
                      <a:pt x="1706" y="1535"/>
                      <a:pt x="1707" y="1535"/>
                    </a:cubicBezTo>
                    <a:cubicBezTo>
                      <a:pt x="1714" y="1535"/>
                      <a:pt x="1722" y="1532"/>
                      <a:pt x="1728" y="1527"/>
                    </a:cubicBezTo>
                    <a:cubicBezTo>
                      <a:pt x="1901" y="1469"/>
                      <a:pt x="1901" y="1469"/>
                      <a:pt x="1901" y="1469"/>
                    </a:cubicBezTo>
                    <a:cubicBezTo>
                      <a:pt x="1926" y="1461"/>
                      <a:pt x="1953" y="1469"/>
                      <a:pt x="1968" y="1490"/>
                    </a:cubicBezTo>
                    <a:cubicBezTo>
                      <a:pt x="1978" y="1503"/>
                      <a:pt x="1982" y="1520"/>
                      <a:pt x="1979" y="15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6">
                <a:extLst>
                  <a:ext uri="{FF2B5EF4-FFF2-40B4-BE49-F238E27FC236}">
                    <a16:creationId xmlns:a16="http://schemas.microsoft.com/office/drawing/2014/main" xmlns="" id="{0C822DE9-F772-4548-A482-0F4C029D8B25}"/>
                  </a:ext>
                </a:extLst>
              </p:cNvPr>
              <p:cNvSpPr>
                <a:spLocks/>
              </p:cNvSpPr>
              <p:nvPr/>
            </p:nvSpPr>
            <p:spPr bwMode="auto">
              <a:xfrm>
                <a:off x="2974975" y="6483351"/>
                <a:ext cx="61912" cy="41275"/>
              </a:xfrm>
              <a:custGeom>
                <a:avLst/>
                <a:gdLst>
                  <a:gd name="T0" fmla="*/ 30 w 210"/>
                  <a:gd name="T1" fmla="*/ 136 h 140"/>
                  <a:gd name="T2" fmla="*/ 70 w 210"/>
                  <a:gd name="T3" fmla="*/ 109 h 140"/>
                  <a:gd name="T4" fmla="*/ 120 w 210"/>
                  <a:gd name="T5" fmla="*/ 68 h 140"/>
                  <a:gd name="T6" fmla="*/ 151 w 210"/>
                  <a:gd name="T7" fmla="*/ 79 h 140"/>
                  <a:gd name="T8" fmla="*/ 199 w 210"/>
                  <a:gd name="T9" fmla="*/ 72 h 140"/>
                  <a:gd name="T10" fmla="*/ 192 w 210"/>
                  <a:gd name="T11" fmla="*/ 24 h 140"/>
                  <a:gd name="T12" fmla="*/ 120 w 210"/>
                  <a:gd name="T13" fmla="*/ 0 h 140"/>
                  <a:gd name="T14" fmla="*/ 3 w 210"/>
                  <a:gd name="T15" fmla="*/ 96 h 140"/>
                  <a:gd name="T16" fmla="*/ 30 w 210"/>
                  <a:gd name="T17" fmla="*/ 13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140">
                    <a:moveTo>
                      <a:pt x="30" y="136"/>
                    </a:moveTo>
                    <a:cubicBezTo>
                      <a:pt x="48" y="140"/>
                      <a:pt x="66" y="128"/>
                      <a:pt x="70" y="109"/>
                    </a:cubicBezTo>
                    <a:cubicBezTo>
                      <a:pt x="75" y="86"/>
                      <a:pt x="96" y="69"/>
                      <a:pt x="120" y="68"/>
                    </a:cubicBezTo>
                    <a:cubicBezTo>
                      <a:pt x="131" y="68"/>
                      <a:pt x="142" y="72"/>
                      <a:pt x="151" y="79"/>
                    </a:cubicBezTo>
                    <a:cubicBezTo>
                      <a:pt x="166" y="90"/>
                      <a:pt x="187" y="87"/>
                      <a:pt x="199" y="72"/>
                    </a:cubicBezTo>
                    <a:cubicBezTo>
                      <a:pt x="210" y="57"/>
                      <a:pt x="207" y="35"/>
                      <a:pt x="192" y="24"/>
                    </a:cubicBezTo>
                    <a:cubicBezTo>
                      <a:pt x="171" y="9"/>
                      <a:pt x="146" y="0"/>
                      <a:pt x="120" y="0"/>
                    </a:cubicBezTo>
                    <a:cubicBezTo>
                      <a:pt x="64" y="0"/>
                      <a:pt x="15" y="40"/>
                      <a:pt x="3" y="96"/>
                    </a:cubicBezTo>
                    <a:cubicBezTo>
                      <a:pt x="0" y="114"/>
                      <a:pt x="11" y="132"/>
                      <a:pt x="30" y="1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7">
                <a:extLst>
                  <a:ext uri="{FF2B5EF4-FFF2-40B4-BE49-F238E27FC236}">
                    <a16:creationId xmlns:a16="http://schemas.microsoft.com/office/drawing/2014/main" xmlns="" id="{4DD1DFB4-6A7F-4351-A278-6B59320BB1A5}"/>
                  </a:ext>
                </a:extLst>
              </p:cNvPr>
              <p:cNvSpPr>
                <a:spLocks/>
              </p:cNvSpPr>
              <p:nvPr/>
            </p:nvSpPr>
            <p:spPr bwMode="auto">
              <a:xfrm>
                <a:off x="3084513" y="6502401"/>
                <a:ext cx="60325" cy="42863"/>
              </a:xfrm>
              <a:custGeom>
                <a:avLst/>
                <a:gdLst>
                  <a:gd name="T0" fmla="*/ 19 w 203"/>
                  <a:gd name="T1" fmla="*/ 85 h 148"/>
                  <a:gd name="T2" fmla="*/ 53 w 203"/>
                  <a:gd name="T3" fmla="*/ 83 h 148"/>
                  <a:gd name="T4" fmla="*/ 53 w 203"/>
                  <a:gd name="T5" fmla="*/ 83 h 148"/>
                  <a:gd name="T6" fmla="*/ 118 w 203"/>
                  <a:gd name="T7" fmla="*/ 90 h 148"/>
                  <a:gd name="T8" fmla="*/ 132 w 203"/>
                  <a:gd name="T9" fmla="*/ 119 h 148"/>
                  <a:gd name="T10" fmla="*/ 166 w 203"/>
                  <a:gd name="T11" fmla="*/ 148 h 148"/>
                  <a:gd name="T12" fmla="*/ 171 w 203"/>
                  <a:gd name="T13" fmla="*/ 148 h 148"/>
                  <a:gd name="T14" fmla="*/ 200 w 203"/>
                  <a:gd name="T15" fmla="*/ 109 h 148"/>
                  <a:gd name="T16" fmla="*/ 131 w 203"/>
                  <a:gd name="T17" fmla="*/ 17 h 148"/>
                  <a:gd name="T18" fmla="*/ 16 w 203"/>
                  <a:gd name="T19" fmla="*/ 26 h 148"/>
                  <a:gd name="T20" fmla="*/ 0 w 203"/>
                  <a:gd name="T21" fmla="*/ 57 h 148"/>
                  <a:gd name="T22" fmla="*/ 19 w 203"/>
                  <a:gd name="T23" fmla="*/ 8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148">
                    <a:moveTo>
                      <a:pt x="19" y="85"/>
                    </a:moveTo>
                    <a:cubicBezTo>
                      <a:pt x="30" y="91"/>
                      <a:pt x="43" y="90"/>
                      <a:pt x="53" y="83"/>
                    </a:cubicBezTo>
                    <a:cubicBezTo>
                      <a:pt x="53" y="83"/>
                      <a:pt x="53" y="83"/>
                      <a:pt x="53" y="83"/>
                    </a:cubicBezTo>
                    <a:cubicBezTo>
                      <a:pt x="74" y="70"/>
                      <a:pt x="101" y="73"/>
                      <a:pt x="118" y="90"/>
                    </a:cubicBezTo>
                    <a:cubicBezTo>
                      <a:pt x="126" y="98"/>
                      <a:pt x="131" y="108"/>
                      <a:pt x="132" y="119"/>
                    </a:cubicBezTo>
                    <a:cubicBezTo>
                      <a:pt x="135" y="136"/>
                      <a:pt x="149" y="148"/>
                      <a:pt x="166" y="148"/>
                    </a:cubicBezTo>
                    <a:cubicBezTo>
                      <a:pt x="168" y="148"/>
                      <a:pt x="169" y="148"/>
                      <a:pt x="171" y="148"/>
                    </a:cubicBezTo>
                    <a:cubicBezTo>
                      <a:pt x="190" y="145"/>
                      <a:pt x="203" y="128"/>
                      <a:pt x="200" y="109"/>
                    </a:cubicBezTo>
                    <a:cubicBezTo>
                      <a:pt x="194" y="69"/>
                      <a:pt x="168" y="34"/>
                      <a:pt x="131" y="17"/>
                    </a:cubicBezTo>
                    <a:cubicBezTo>
                      <a:pt x="93" y="0"/>
                      <a:pt x="50" y="4"/>
                      <a:pt x="16" y="26"/>
                    </a:cubicBezTo>
                    <a:cubicBezTo>
                      <a:pt x="6" y="33"/>
                      <a:pt x="0" y="45"/>
                      <a:pt x="0" y="57"/>
                    </a:cubicBezTo>
                    <a:cubicBezTo>
                      <a:pt x="1" y="69"/>
                      <a:pt x="8" y="80"/>
                      <a:pt x="19" y="8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nvGrpSpPr>
          <p:cNvPr id="7" name="Group 6">
            <a:extLst>
              <a:ext uri="{FF2B5EF4-FFF2-40B4-BE49-F238E27FC236}">
                <a16:creationId xmlns:a16="http://schemas.microsoft.com/office/drawing/2014/main" xmlns="" id="{F44315F5-13D5-43FF-A5D3-CCF4DD794A26}"/>
              </a:ext>
            </a:extLst>
          </p:cNvPr>
          <p:cNvGrpSpPr/>
          <p:nvPr/>
        </p:nvGrpSpPr>
        <p:grpSpPr>
          <a:xfrm>
            <a:off x="2694117" y="3231293"/>
            <a:ext cx="1902941" cy="1902941"/>
            <a:chOff x="2694117" y="3231293"/>
            <a:chExt cx="1902941" cy="1902941"/>
          </a:xfrm>
        </p:grpSpPr>
        <p:sp>
          <p:nvSpPr>
            <p:cNvPr id="9" name="Oval 8">
              <a:extLst>
                <a:ext uri="{FF2B5EF4-FFF2-40B4-BE49-F238E27FC236}">
                  <a16:creationId xmlns:a16="http://schemas.microsoft.com/office/drawing/2014/main" xmlns="" id="{126CDAB4-C782-4CFB-9F4C-32DF81A89474}"/>
                </a:ext>
              </a:extLst>
            </p:cNvPr>
            <p:cNvSpPr/>
            <p:nvPr/>
          </p:nvSpPr>
          <p:spPr>
            <a:xfrm>
              <a:off x="2694117" y="3231293"/>
              <a:ext cx="1902941" cy="1902941"/>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none" bIns="252000" rtlCol="0" anchor="b" anchorCtr="0"/>
            <a:lstStyle/>
            <a:p>
              <a:pPr algn="ctr"/>
              <a:r>
                <a:rPr lang="en-GB" sz="2800" b="1"/>
                <a:t>Partners</a:t>
              </a:r>
            </a:p>
          </p:txBody>
        </p:sp>
        <p:grpSp>
          <p:nvGrpSpPr>
            <p:cNvPr id="22" name="Group 21">
              <a:extLst>
                <a:ext uri="{FF2B5EF4-FFF2-40B4-BE49-F238E27FC236}">
                  <a16:creationId xmlns:a16="http://schemas.microsoft.com/office/drawing/2014/main" xmlns="" id="{327553ED-C30A-4037-895E-0DBC7C6FB568}"/>
                </a:ext>
              </a:extLst>
            </p:cNvPr>
            <p:cNvGrpSpPr/>
            <p:nvPr/>
          </p:nvGrpSpPr>
          <p:grpSpPr>
            <a:xfrm>
              <a:off x="3253940" y="3573964"/>
              <a:ext cx="783295" cy="489713"/>
              <a:chOff x="1355725" y="1906588"/>
              <a:chExt cx="1008063" cy="630237"/>
            </a:xfrm>
            <a:solidFill>
              <a:schemeClr val="accent1">
                <a:lumMod val="50000"/>
              </a:schemeClr>
            </a:solidFill>
          </p:grpSpPr>
          <p:sp>
            <p:nvSpPr>
              <p:cNvPr id="23" name="Freeform 22">
                <a:extLst>
                  <a:ext uri="{FF2B5EF4-FFF2-40B4-BE49-F238E27FC236}">
                    <a16:creationId xmlns:a16="http://schemas.microsoft.com/office/drawing/2014/main" xmlns="" id="{5CA55121-5C76-4175-BB7F-47D1550ED74E}"/>
                  </a:ext>
                </a:extLst>
              </p:cNvPr>
              <p:cNvSpPr>
                <a:spLocks/>
              </p:cNvSpPr>
              <p:nvPr/>
            </p:nvSpPr>
            <p:spPr bwMode="auto">
              <a:xfrm>
                <a:off x="1500188" y="1928813"/>
                <a:ext cx="665163" cy="608012"/>
              </a:xfrm>
              <a:custGeom>
                <a:avLst/>
                <a:gdLst>
                  <a:gd name="T0" fmla="*/ 1324 w 1352"/>
                  <a:gd name="T1" fmla="*/ 834 h 1236"/>
                  <a:gd name="T2" fmla="*/ 1001 w 1352"/>
                  <a:gd name="T3" fmla="*/ 521 h 1236"/>
                  <a:gd name="T4" fmla="*/ 804 w 1352"/>
                  <a:gd name="T5" fmla="*/ 353 h 1236"/>
                  <a:gd name="T6" fmla="*/ 759 w 1352"/>
                  <a:gd name="T7" fmla="*/ 343 h 1236"/>
                  <a:gd name="T8" fmla="*/ 699 w 1352"/>
                  <a:gd name="T9" fmla="*/ 367 h 1236"/>
                  <a:gd name="T10" fmla="*/ 641 w 1352"/>
                  <a:gd name="T11" fmla="*/ 383 h 1236"/>
                  <a:gd name="T12" fmla="*/ 610 w 1352"/>
                  <a:gd name="T13" fmla="*/ 402 h 1236"/>
                  <a:gd name="T14" fmla="*/ 446 w 1352"/>
                  <a:gd name="T15" fmla="*/ 470 h 1236"/>
                  <a:gd name="T16" fmla="*/ 429 w 1352"/>
                  <a:gd name="T17" fmla="*/ 455 h 1236"/>
                  <a:gd name="T18" fmla="*/ 523 w 1352"/>
                  <a:gd name="T19" fmla="*/ 272 h 1236"/>
                  <a:gd name="T20" fmla="*/ 884 w 1352"/>
                  <a:gd name="T21" fmla="*/ 166 h 1236"/>
                  <a:gd name="T22" fmla="*/ 1229 w 1352"/>
                  <a:gd name="T23" fmla="*/ 303 h 1236"/>
                  <a:gd name="T24" fmla="*/ 1283 w 1352"/>
                  <a:gd name="T25" fmla="*/ 277 h 1236"/>
                  <a:gd name="T26" fmla="*/ 1257 w 1352"/>
                  <a:gd name="T27" fmla="*/ 222 h 1236"/>
                  <a:gd name="T28" fmla="*/ 919 w 1352"/>
                  <a:gd name="T29" fmla="*/ 88 h 1236"/>
                  <a:gd name="T30" fmla="*/ 463 w 1352"/>
                  <a:gd name="T31" fmla="*/ 211 h 1236"/>
                  <a:gd name="T32" fmla="*/ 346 w 1352"/>
                  <a:gd name="T33" fmla="*/ 474 h 1236"/>
                  <a:gd name="T34" fmla="*/ 419 w 1352"/>
                  <a:gd name="T35" fmla="*/ 551 h 1236"/>
                  <a:gd name="T36" fmla="*/ 669 w 1352"/>
                  <a:gd name="T37" fmla="*/ 465 h 1236"/>
                  <a:gd name="T38" fmla="*/ 734 w 1352"/>
                  <a:gd name="T39" fmla="*/ 445 h 1236"/>
                  <a:gd name="T40" fmla="*/ 763 w 1352"/>
                  <a:gd name="T41" fmla="*/ 432 h 1236"/>
                  <a:gd name="T42" fmla="*/ 947 w 1352"/>
                  <a:gd name="T43" fmla="*/ 587 h 1236"/>
                  <a:gd name="T44" fmla="*/ 1247 w 1352"/>
                  <a:gd name="T45" fmla="*/ 871 h 1236"/>
                  <a:gd name="T46" fmla="*/ 1234 w 1352"/>
                  <a:gd name="T47" fmla="*/ 935 h 1236"/>
                  <a:gd name="T48" fmla="*/ 1182 w 1352"/>
                  <a:gd name="T49" fmla="*/ 945 h 1236"/>
                  <a:gd name="T50" fmla="*/ 1136 w 1352"/>
                  <a:gd name="T51" fmla="*/ 943 h 1236"/>
                  <a:gd name="T52" fmla="*/ 1115 w 1352"/>
                  <a:gd name="T53" fmla="*/ 985 h 1236"/>
                  <a:gd name="T54" fmla="*/ 1083 w 1352"/>
                  <a:gd name="T55" fmla="*/ 1033 h 1236"/>
                  <a:gd name="T56" fmla="*/ 1016 w 1352"/>
                  <a:gd name="T57" fmla="*/ 1034 h 1236"/>
                  <a:gd name="T58" fmla="*/ 972 w 1352"/>
                  <a:gd name="T59" fmla="*/ 1025 h 1236"/>
                  <a:gd name="T60" fmla="*/ 945 w 1352"/>
                  <a:gd name="T61" fmla="*/ 1061 h 1236"/>
                  <a:gd name="T62" fmla="*/ 894 w 1352"/>
                  <a:gd name="T63" fmla="*/ 1127 h 1236"/>
                  <a:gd name="T64" fmla="*/ 845 w 1352"/>
                  <a:gd name="T65" fmla="*/ 1119 h 1236"/>
                  <a:gd name="T66" fmla="*/ 806 w 1352"/>
                  <a:gd name="T67" fmla="*/ 1109 h 1236"/>
                  <a:gd name="T68" fmla="*/ 776 w 1352"/>
                  <a:gd name="T69" fmla="*/ 1136 h 1236"/>
                  <a:gd name="T70" fmla="*/ 731 w 1352"/>
                  <a:gd name="T71" fmla="*/ 1151 h 1236"/>
                  <a:gd name="T72" fmla="*/ 626 w 1352"/>
                  <a:gd name="T73" fmla="*/ 1115 h 1236"/>
                  <a:gd name="T74" fmla="*/ 246 w 1352"/>
                  <a:gd name="T75" fmla="*/ 819 h 1236"/>
                  <a:gd name="T76" fmla="*/ 149 w 1352"/>
                  <a:gd name="T77" fmla="*/ 723 h 1236"/>
                  <a:gd name="T78" fmla="*/ 76 w 1352"/>
                  <a:gd name="T79" fmla="*/ 649 h 1236"/>
                  <a:gd name="T80" fmla="*/ 16 w 1352"/>
                  <a:gd name="T81" fmla="*/ 654 h 1236"/>
                  <a:gd name="T82" fmla="*/ 21 w 1352"/>
                  <a:gd name="T83" fmla="*/ 714 h 1236"/>
                  <a:gd name="T84" fmla="*/ 88 w 1352"/>
                  <a:gd name="T85" fmla="*/ 782 h 1236"/>
                  <a:gd name="T86" fmla="*/ 192 w 1352"/>
                  <a:gd name="T87" fmla="*/ 885 h 1236"/>
                  <a:gd name="T88" fmla="*/ 580 w 1352"/>
                  <a:gd name="T89" fmla="*/ 1186 h 1236"/>
                  <a:gd name="T90" fmla="*/ 731 w 1352"/>
                  <a:gd name="T91" fmla="*/ 1236 h 1236"/>
                  <a:gd name="T92" fmla="*/ 828 w 1352"/>
                  <a:gd name="T93" fmla="*/ 1207 h 1236"/>
                  <a:gd name="T94" fmla="*/ 925 w 1352"/>
                  <a:gd name="T95" fmla="*/ 1206 h 1236"/>
                  <a:gd name="T96" fmla="*/ 1014 w 1352"/>
                  <a:gd name="T97" fmla="*/ 1124 h 1236"/>
                  <a:gd name="T98" fmla="*/ 1121 w 1352"/>
                  <a:gd name="T99" fmla="*/ 1109 h 1236"/>
                  <a:gd name="T100" fmla="*/ 1192 w 1352"/>
                  <a:gd name="T101" fmla="*/ 1035 h 1236"/>
                  <a:gd name="T102" fmla="*/ 1290 w 1352"/>
                  <a:gd name="T103" fmla="*/ 1000 h 1236"/>
                  <a:gd name="T104" fmla="*/ 1324 w 1352"/>
                  <a:gd name="T105" fmla="*/ 834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2" h="1236">
                    <a:moveTo>
                      <a:pt x="1324" y="834"/>
                    </a:moveTo>
                    <a:cubicBezTo>
                      <a:pt x="1284" y="750"/>
                      <a:pt x="1140" y="634"/>
                      <a:pt x="1001" y="521"/>
                    </a:cubicBezTo>
                    <a:cubicBezTo>
                      <a:pt x="924" y="459"/>
                      <a:pt x="850" y="399"/>
                      <a:pt x="804" y="353"/>
                    </a:cubicBezTo>
                    <a:cubicBezTo>
                      <a:pt x="792" y="341"/>
                      <a:pt x="775" y="337"/>
                      <a:pt x="759" y="343"/>
                    </a:cubicBezTo>
                    <a:cubicBezTo>
                      <a:pt x="730" y="353"/>
                      <a:pt x="713" y="361"/>
                      <a:pt x="699" y="367"/>
                    </a:cubicBezTo>
                    <a:cubicBezTo>
                      <a:pt x="677" y="377"/>
                      <a:pt x="670" y="380"/>
                      <a:pt x="641" y="383"/>
                    </a:cubicBezTo>
                    <a:cubicBezTo>
                      <a:pt x="629" y="384"/>
                      <a:pt x="617" y="391"/>
                      <a:pt x="610" y="402"/>
                    </a:cubicBezTo>
                    <a:cubicBezTo>
                      <a:pt x="550" y="492"/>
                      <a:pt x="487" y="484"/>
                      <a:pt x="446" y="470"/>
                    </a:cubicBezTo>
                    <a:cubicBezTo>
                      <a:pt x="432" y="466"/>
                      <a:pt x="430" y="460"/>
                      <a:pt x="429" y="455"/>
                    </a:cubicBezTo>
                    <a:cubicBezTo>
                      <a:pt x="420" y="417"/>
                      <a:pt x="465" y="330"/>
                      <a:pt x="523" y="272"/>
                    </a:cubicBezTo>
                    <a:cubicBezTo>
                      <a:pt x="662" y="133"/>
                      <a:pt x="733" y="98"/>
                      <a:pt x="884" y="166"/>
                    </a:cubicBezTo>
                    <a:cubicBezTo>
                      <a:pt x="1056" y="242"/>
                      <a:pt x="1227" y="302"/>
                      <a:pt x="1229" y="303"/>
                    </a:cubicBezTo>
                    <a:cubicBezTo>
                      <a:pt x="1251" y="311"/>
                      <a:pt x="1276" y="299"/>
                      <a:pt x="1283" y="277"/>
                    </a:cubicBezTo>
                    <a:cubicBezTo>
                      <a:pt x="1291" y="254"/>
                      <a:pt x="1279" y="230"/>
                      <a:pt x="1257" y="222"/>
                    </a:cubicBezTo>
                    <a:cubicBezTo>
                      <a:pt x="1255" y="222"/>
                      <a:pt x="1087" y="163"/>
                      <a:pt x="919" y="88"/>
                    </a:cubicBezTo>
                    <a:cubicBezTo>
                      <a:pt x="723" y="0"/>
                      <a:pt x="616" y="58"/>
                      <a:pt x="463" y="211"/>
                    </a:cubicBezTo>
                    <a:cubicBezTo>
                      <a:pt x="404" y="270"/>
                      <a:pt x="325" y="388"/>
                      <a:pt x="346" y="474"/>
                    </a:cubicBezTo>
                    <a:cubicBezTo>
                      <a:pt x="354" y="511"/>
                      <a:pt x="380" y="538"/>
                      <a:pt x="419" y="551"/>
                    </a:cubicBezTo>
                    <a:cubicBezTo>
                      <a:pt x="516" y="583"/>
                      <a:pt x="604" y="553"/>
                      <a:pt x="669" y="465"/>
                    </a:cubicBezTo>
                    <a:cubicBezTo>
                      <a:pt x="697" y="461"/>
                      <a:pt x="711" y="455"/>
                      <a:pt x="734" y="445"/>
                    </a:cubicBezTo>
                    <a:cubicBezTo>
                      <a:pt x="742" y="441"/>
                      <a:pt x="751" y="437"/>
                      <a:pt x="763" y="432"/>
                    </a:cubicBezTo>
                    <a:cubicBezTo>
                      <a:pt x="812" y="478"/>
                      <a:pt x="878" y="531"/>
                      <a:pt x="947" y="587"/>
                    </a:cubicBezTo>
                    <a:cubicBezTo>
                      <a:pt x="1073" y="689"/>
                      <a:pt x="1215" y="804"/>
                      <a:pt x="1247" y="871"/>
                    </a:cubicBezTo>
                    <a:cubicBezTo>
                      <a:pt x="1263" y="903"/>
                      <a:pt x="1246" y="925"/>
                      <a:pt x="1234" y="935"/>
                    </a:cubicBezTo>
                    <a:cubicBezTo>
                      <a:pt x="1218" y="949"/>
                      <a:pt x="1194" y="954"/>
                      <a:pt x="1182" y="945"/>
                    </a:cubicBezTo>
                    <a:cubicBezTo>
                      <a:pt x="1168" y="935"/>
                      <a:pt x="1150" y="935"/>
                      <a:pt x="1136" y="943"/>
                    </a:cubicBezTo>
                    <a:cubicBezTo>
                      <a:pt x="1121" y="952"/>
                      <a:pt x="1113" y="968"/>
                      <a:pt x="1115" y="985"/>
                    </a:cubicBezTo>
                    <a:cubicBezTo>
                      <a:pt x="1118" y="1012"/>
                      <a:pt x="1093" y="1027"/>
                      <a:pt x="1083" y="1033"/>
                    </a:cubicBezTo>
                    <a:cubicBezTo>
                      <a:pt x="1055" y="1046"/>
                      <a:pt x="1027" y="1044"/>
                      <a:pt x="1016" y="1034"/>
                    </a:cubicBezTo>
                    <a:cubicBezTo>
                      <a:pt x="1004" y="1023"/>
                      <a:pt x="987" y="1020"/>
                      <a:pt x="972" y="1025"/>
                    </a:cubicBezTo>
                    <a:cubicBezTo>
                      <a:pt x="957" y="1031"/>
                      <a:pt x="946" y="1045"/>
                      <a:pt x="945" y="1061"/>
                    </a:cubicBezTo>
                    <a:cubicBezTo>
                      <a:pt x="942" y="1089"/>
                      <a:pt x="921" y="1116"/>
                      <a:pt x="894" y="1127"/>
                    </a:cubicBezTo>
                    <a:cubicBezTo>
                      <a:pt x="881" y="1132"/>
                      <a:pt x="862" y="1135"/>
                      <a:pt x="845" y="1119"/>
                    </a:cubicBezTo>
                    <a:cubicBezTo>
                      <a:pt x="835" y="1110"/>
                      <a:pt x="820" y="1106"/>
                      <a:pt x="806" y="1109"/>
                    </a:cubicBezTo>
                    <a:cubicBezTo>
                      <a:pt x="792" y="1113"/>
                      <a:pt x="781" y="1123"/>
                      <a:pt x="776" y="1136"/>
                    </a:cubicBezTo>
                    <a:cubicBezTo>
                      <a:pt x="775" y="1140"/>
                      <a:pt x="771" y="1151"/>
                      <a:pt x="731" y="1151"/>
                    </a:cubicBezTo>
                    <a:cubicBezTo>
                      <a:pt x="703" y="1151"/>
                      <a:pt x="651" y="1131"/>
                      <a:pt x="626" y="1115"/>
                    </a:cubicBezTo>
                    <a:cubicBezTo>
                      <a:pt x="597" y="1095"/>
                      <a:pt x="409" y="955"/>
                      <a:pt x="246" y="819"/>
                    </a:cubicBezTo>
                    <a:cubicBezTo>
                      <a:pt x="224" y="800"/>
                      <a:pt x="184" y="759"/>
                      <a:pt x="149" y="723"/>
                    </a:cubicBezTo>
                    <a:cubicBezTo>
                      <a:pt x="119" y="690"/>
                      <a:pt x="90" y="661"/>
                      <a:pt x="76" y="649"/>
                    </a:cubicBezTo>
                    <a:cubicBezTo>
                      <a:pt x="58" y="633"/>
                      <a:pt x="31" y="636"/>
                      <a:pt x="16" y="654"/>
                    </a:cubicBezTo>
                    <a:cubicBezTo>
                      <a:pt x="0" y="672"/>
                      <a:pt x="3" y="699"/>
                      <a:pt x="21" y="714"/>
                    </a:cubicBezTo>
                    <a:cubicBezTo>
                      <a:pt x="34" y="725"/>
                      <a:pt x="60" y="752"/>
                      <a:pt x="88" y="782"/>
                    </a:cubicBezTo>
                    <a:cubicBezTo>
                      <a:pt x="126" y="821"/>
                      <a:pt x="165" y="862"/>
                      <a:pt x="192" y="885"/>
                    </a:cubicBezTo>
                    <a:cubicBezTo>
                      <a:pt x="351" y="1018"/>
                      <a:pt x="541" y="1161"/>
                      <a:pt x="580" y="1186"/>
                    </a:cubicBezTo>
                    <a:cubicBezTo>
                      <a:pt x="611" y="1207"/>
                      <a:pt x="679" y="1236"/>
                      <a:pt x="731" y="1236"/>
                    </a:cubicBezTo>
                    <a:cubicBezTo>
                      <a:pt x="773" y="1236"/>
                      <a:pt x="805" y="1226"/>
                      <a:pt x="828" y="1207"/>
                    </a:cubicBezTo>
                    <a:cubicBezTo>
                      <a:pt x="858" y="1219"/>
                      <a:pt x="892" y="1219"/>
                      <a:pt x="925" y="1206"/>
                    </a:cubicBezTo>
                    <a:cubicBezTo>
                      <a:pt x="964" y="1191"/>
                      <a:pt x="996" y="1161"/>
                      <a:pt x="1014" y="1124"/>
                    </a:cubicBezTo>
                    <a:cubicBezTo>
                      <a:pt x="1047" y="1132"/>
                      <a:pt x="1086" y="1127"/>
                      <a:pt x="1121" y="1109"/>
                    </a:cubicBezTo>
                    <a:cubicBezTo>
                      <a:pt x="1155" y="1092"/>
                      <a:pt x="1180" y="1065"/>
                      <a:pt x="1192" y="1035"/>
                    </a:cubicBezTo>
                    <a:cubicBezTo>
                      <a:pt x="1226" y="1036"/>
                      <a:pt x="1261" y="1024"/>
                      <a:pt x="1290" y="1000"/>
                    </a:cubicBezTo>
                    <a:cubicBezTo>
                      <a:pt x="1339" y="958"/>
                      <a:pt x="1352" y="892"/>
                      <a:pt x="1324" y="834"/>
                    </a:cubicBezTo>
                    <a:close/>
                  </a:path>
                </a:pathLst>
              </a:custGeom>
              <a:grpFill/>
              <a:ln w="6350">
                <a:noFill/>
              </a:ln>
            </p:spPr>
            <p:txBody>
              <a:bodyPr vert="horz" wrap="square" lIns="91440" tIns="45720" rIns="91440" bIns="45720" numCol="1" anchor="t" anchorCtr="0" compatLnSpc="1">
                <a:prstTxWarp prst="textNoShape">
                  <a:avLst/>
                </a:prstTxWarp>
              </a:bodyPr>
              <a:lstStyle/>
              <a:p>
                <a:endParaRPr lang="en-GB"/>
              </a:p>
            </p:txBody>
          </p:sp>
          <p:sp>
            <p:nvSpPr>
              <p:cNvPr id="24" name="Freeform 23">
                <a:extLst>
                  <a:ext uri="{FF2B5EF4-FFF2-40B4-BE49-F238E27FC236}">
                    <a16:creationId xmlns:a16="http://schemas.microsoft.com/office/drawing/2014/main" xmlns="" id="{E553F218-5685-40B0-A923-EF4E70B736DE}"/>
                  </a:ext>
                </a:extLst>
              </p:cNvPr>
              <p:cNvSpPr>
                <a:spLocks/>
              </p:cNvSpPr>
              <p:nvPr/>
            </p:nvSpPr>
            <p:spPr bwMode="auto">
              <a:xfrm>
                <a:off x="1565275" y="1990725"/>
                <a:ext cx="231775" cy="42862"/>
              </a:xfrm>
              <a:custGeom>
                <a:avLst/>
                <a:gdLst>
                  <a:gd name="T0" fmla="*/ 426 w 469"/>
                  <a:gd name="T1" fmla="*/ 0 h 85"/>
                  <a:gd name="T2" fmla="*/ 42 w 469"/>
                  <a:gd name="T3" fmla="*/ 0 h 85"/>
                  <a:gd name="T4" fmla="*/ 0 w 469"/>
                  <a:gd name="T5" fmla="*/ 42 h 85"/>
                  <a:gd name="T6" fmla="*/ 42 w 469"/>
                  <a:gd name="T7" fmla="*/ 85 h 85"/>
                  <a:gd name="T8" fmla="*/ 426 w 469"/>
                  <a:gd name="T9" fmla="*/ 85 h 85"/>
                  <a:gd name="T10" fmla="*/ 469 w 469"/>
                  <a:gd name="T11" fmla="*/ 42 h 85"/>
                  <a:gd name="T12" fmla="*/ 426 w 469"/>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469" h="85">
                    <a:moveTo>
                      <a:pt x="426" y="0"/>
                    </a:moveTo>
                    <a:cubicBezTo>
                      <a:pt x="42" y="0"/>
                      <a:pt x="42" y="0"/>
                      <a:pt x="42" y="0"/>
                    </a:cubicBezTo>
                    <a:cubicBezTo>
                      <a:pt x="19" y="0"/>
                      <a:pt x="0" y="19"/>
                      <a:pt x="0" y="42"/>
                    </a:cubicBezTo>
                    <a:cubicBezTo>
                      <a:pt x="0" y="66"/>
                      <a:pt x="19" y="85"/>
                      <a:pt x="42" y="85"/>
                    </a:cubicBezTo>
                    <a:cubicBezTo>
                      <a:pt x="426" y="85"/>
                      <a:pt x="426" y="85"/>
                      <a:pt x="426" y="85"/>
                    </a:cubicBezTo>
                    <a:cubicBezTo>
                      <a:pt x="450" y="85"/>
                      <a:pt x="469" y="66"/>
                      <a:pt x="469" y="42"/>
                    </a:cubicBezTo>
                    <a:cubicBezTo>
                      <a:pt x="469" y="19"/>
                      <a:pt x="450" y="0"/>
                      <a:pt x="426" y="0"/>
                    </a:cubicBezTo>
                    <a:close/>
                  </a:path>
                </a:pathLst>
              </a:custGeom>
              <a:grpFill/>
              <a:ln w="6350">
                <a:noFill/>
              </a:ln>
            </p:spPr>
            <p:txBody>
              <a:bodyPr vert="horz" wrap="square" lIns="91440" tIns="45720" rIns="91440" bIns="45720" numCol="1" anchor="t" anchorCtr="0" compatLnSpc="1">
                <a:prstTxWarp prst="textNoShape">
                  <a:avLst/>
                </a:prstTxWarp>
              </a:bodyPr>
              <a:lstStyle/>
              <a:p>
                <a:endParaRPr lang="en-GB"/>
              </a:p>
            </p:txBody>
          </p:sp>
          <p:sp>
            <p:nvSpPr>
              <p:cNvPr id="25" name="Freeform 24">
                <a:extLst>
                  <a:ext uri="{FF2B5EF4-FFF2-40B4-BE49-F238E27FC236}">
                    <a16:creationId xmlns:a16="http://schemas.microsoft.com/office/drawing/2014/main" xmlns="" id="{4688BE87-3980-4D44-92AE-02DBB3B40258}"/>
                  </a:ext>
                </a:extLst>
              </p:cNvPr>
              <p:cNvSpPr>
                <a:spLocks/>
              </p:cNvSpPr>
              <p:nvPr/>
            </p:nvSpPr>
            <p:spPr bwMode="auto">
              <a:xfrm>
                <a:off x="2109788" y="2282825"/>
                <a:ext cx="109538" cy="85725"/>
              </a:xfrm>
              <a:custGeom>
                <a:avLst/>
                <a:gdLst>
                  <a:gd name="T0" fmla="*/ 209 w 222"/>
                  <a:gd name="T1" fmla="*/ 25 h 175"/>
                  <a:gd name="T2" fmla="*/ 150 w 222"/>
                  <a:gd name="T3" fmla="*/ 13 h 175"/>
                  <a:gd name="T4" fmla="*/ 25 w 222"/>
                  <a:gd name="T5" fmla="*/ 97 h 175"/>
                  <a:gd name="T6" fmla="*/ 14 w 222"/>
                  <a:gd name="T7" fmla="*/ 156 h 175"/>
                  <a:gd name="T8" fmla="*/ 49 w 222"/>
                  <a:gd name="T9" fmla="*/ 175 h 175"/>
                  <a:gd name="T10" fmla="*/ 73 w 222"/>
                  <a:gd name="T11" fmla="*/ 168 h 175"/>
                  <a:gd name="T12" fmla="*/ 197 w 222"/>
                  <a:gd name="T13" fmla="*/ 84 h 175"/>
                  <a:gd name="T14" fmla="*/ 209 w 222"/>
                  <a:gd name="T15" fmla="*/ 25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175">
                    <a:moveTo>
                      <a:pt x="209" y="25"/>
                    </a:moveTo>
                    <a:cubicBezTo>
                      <a:pt x="196" y="5"/>
                      <a:pt x="169" y="0"/>
                      <a:pt x="150" y="13"/>
                    </a:cubicBezTo>
                    <a:cubicBezTo>
                      <a:pt x="25" y="97"/>
                      <a:pt x="25" y="97"/>
                      <a:pt x="25" y="97"/>
                    </a:cubicBezTo>
                    <a:cubicBezTo>
                      <a:pt x="6" y="110"/>
                      <a:pt x="0" y="137"/>
                      <a:pt x="14" y="156"/>
                    </a:cubicBezTo>
                    <a:cubicBezTo>
                      <a:pt x="22" y="168"/>
                      <a:pt x="35" y="175"/>
                      <a:pt x="49" y="175"/>
                    </a:cubicBezTo>
                    <a:cubicBezTo>
                      <a:pt x="57" y="175"/>
                      <a:pt x="65" y="173"/>
                      <a:pt x="73" y="168"/>
                    </a:cubicBezTo>
                    <a:cubicBezTo>
                      <a:pt x="197" y="84"/>
                      <a:pt x="197" y="84"/>
                      <a:pt x="197" y="84"/>
                    </a:cubicBezTo>
                    <a:cubicBezTo>
                      <a:pt x="217" y="71"/>
                      <a:pt x="222" y="44"/>
                      <a:pt x="209" y="25"/>
                    </a:cubicBezTo>
                    <a:close/>
                  </a:path>
                </a:pathLst>
              </a:custGeom>
              <a:grpFill/>
              <a:ln w="6350">
                <a:noFill/>
              </a:ln>
            </p:spPr>
            <p:txBody>
              <a:bodyPr vert="horz" wrap="square" lIns="91440" tIns="45720" rIns="91440" bIns="45720" numCol="1" anchor="t" anchorCtr="0" compatLnSpc="1">
                <a:prstTxWarp prst="textNoShape">
                  <a:avLst/>
                </a:prstTxWarp>
              </a:bodyPr>
              <a:lstStyle/>
              <a:p>
                <a:endParaRPr lang="en-GB"/>
              </a:p>
            </p:txBody>
          </p:sp>
          <p:sp>
            <p:nvSpPr>
              <p:cNvPr id="26" name="Freeform 25">
                <a:extLst>
                  <a:ext uri="{FF2B5EF4-FFF2-40B4-BE49-F238E27FC236}">
                    <a16:creationId xmlns:a16="http://schemas.microsoft.com/office/drawing/2014/main" xmlns="" id="{F7466FB5-612D-4E7B-8D56-D38BC13CC276}"/>
                  </a:ext>
                </a:extLst>
              </p:cNvPr>
              <p:cNvSpPr>
                <a:spLocks/>
              </p:cNvSpPr>
              <p:nvPr/>
            </p:nvSpPr>
            <p:spPr bwMode="auto">
              <a:xfrm>
                <a:off x="1920875" y="2262188"/>
                <a:ext cx="173038" cy="169862"/>
              </a:xfrm>
              <a:custGeom>
                <a:avLst/>
                <a:gdLst>
                  <a:gd name="T0" fmla="*/ 329 w 351"/>
                  <a:gd name="T1" fmla="*/ 269 h 346"/>
                  <a:gd name="T2" fmla="*/ 78 w 351"/>
                  <a:gd name="T3" fmla="*/ 17 h 346"/>
                  <a:gd name="T4" fmla="*/ 17 w 351"/>
                  <a:gd name="T5" fmla="*/ 16 h 346"/>
                  <a:gd name="T6" fmla="*/ 16 w 351"/>
                  <a:gd name="T7" fmla="*/ 77 h 346"/>
                  <a:gd name="T8" fmla="*/ 276 w 351"/>
                  <a:gd name="T9" fmla="*/ 337 h 346"/>
                  <a:gd name="T10" fmla="*/ 303 w 351"/>
                  <a:gd name="T11" fmla="*/ 346 h 346"/>
                  <a:gd name="T12" fmla="*/ 336 w 351"/>
                  <a:gd name="T13" fmla="*/ 329 h 346"/>
                  <a:gd name="T14" fmla="*/ 329 w 351"/>
                  <a:gd name="T15" fmla="*/ 269 h 3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1" h="346">
                    <a:moveTo>
                      <a:pt x="329" y="269"/>
                    </a:moveTo>
                    <a:cubicBezTo>
                      <a:pt x="299" y="245"/>
                      <a:pt x="162" y="106"/>
                      <a:pt x="78" y="17"/>
                    </a:cubicBezTo>
                    <a:cubicBezTo>
                      <a:pt x="61" y="0"/>
                      <a:pt x="34" y="0"/>
                      <a:pt x="17" y="16"/>
                    </a:cubicBezTo>
                    <a:cubicBezTo>
                      <a:pt x="0" y="32"/>
                      <a:pt x="0" y="60"/>
                      <a:pt x="16" y="77"/>
                    </a:cubicBezTo>
                    <a:cubicBezTo>
                      <a:pt x="38" y="99"/>
                      <a:pt x="231" y="301"/>
                      <a:pt x="276" y="337"/>
                    </a:cubicBezTo>
                    <a:cubicBezTo>
                      <a:pt x="284" y="343"/>
                      <a:pt x="293" y="346"/>
                      <a:pt x="303" y="346"/>
                    </a:cubicBezTo>
                    <a:cubicBezTo>
                      <a:pt x="315" y="346"/>
                      <a:pt x="328" y="340"/>
                      <a:pt x="336" y="329"/>
                    </a:cubicBezTo>
                    <a:cubicBezTo>
                      <a:pt x="351" y="311"/>
                      <a:pt x="348" y="284"/>
                      <a:pt x="329" y="269"/>
                    </a:cubicBezTo>
                    <a:close/>
                  </a:path>
                </a:pathLst>
              </a:custGeom>
              <a:grpFill/>
              <a:ln w="6350">
                <a:noFill/>
              </a:ln>
            </p:spPr>
            <p:txBody>
              <a:bodyPr vert="horz" wrap="square" lIns="91440" tIns="45720" rIns="91440" bIns="45720" numCol="1" anchor="t" anchorCtr="0" compatLnSpc="1">
                <a:prstTxWarp prst="textNoShape">
                  <a:avLst/>
                </a:prstTxWarp>
              </a:bodyPr>
              <a:lstStyle/>
              <a:p>
                <a:endParaRPr lang="en-GB"/>
              </a:p>
            </p:txBody>
          </p:sp>
          <p:sp>
            <p:nvSpPr>
              <p:cNvPr id="27" name="Freeform 26">
                <a:extLst>
                  <a:ext uri="{FF2B5EF4-FFF2-40B4-BE49-F238E27FC236}">
                    <a16:creationId xmlns:a16="http://schemas.microsoft.com/office/drawing/2014/main" xmlns="" id="{58129722-B6C7-4808-B5BF-FBCEB4745708}"/>
                  </a:ext>
                </a:extLst>
              </p:cNvPr>
              <p:cNvSpPr>
                <a:spLocks/>
              </p:cNvSpPr>
              <p:nvPr/>
            </p:nvSpPr>
            <p:spPr bwMode="auto">
              <a:xfrm>
                <a:off x="1857375" y="2324100"/>
                <a:ext cx="152400" cy="149225"/>
              </a:xfrm>
              <a:custGeom>
                <a:avLst/>
                <a:gdLst>
                  <a:gd name="T0" fmla="*/ 288 w 309"/>
                  <a:gd name="T1" fmla="*/ 227 h 303"/>
                  <a:gd name="T2" fmla="*/ 79 w 309"/>
                  <a:gd name="T3" fmla="*/ 18 h 303"/>
                  <a:gd name="T4" fmla="*/ 19 w 309"/>
                  <a:gd name="T5" fmla="*/ 16 h 303"/>
                  <a:gd name="T6" fmla="*/ 16 w 309"/>
                  <a:gd name="T7" fmla="*/ 76 h 303"/>
                  <a:gd name="T8" fmla="*/ 234 w 309"/>
                  <a:gd name="T9" fmla="*/ 294 h 303"/>
                  <a:gd name="T10" fmla="*/ 261 w 309"/>
                  <a:gd name="T11" fmla="*/ 303 h 303"/>
                  <a:gd name="T12" fmla="*/ 294 w 309"/>
                  <a:gd name="T13" fmla="*/ 287 h 303"/>
                  <a:gd name="T14" fmla="*/ 288 w 309"/>
                  <a:gd name="T15" fmla="*/ 227 h 3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9" h="303">
                    <a:moveTo>
                      <a:pt x="288" y="227"/>
                    </a:moveTo>
                    <a:cubicBezTo>
                      <a:pt x="237" y="186"/>
                      <a:pt x="108" y="50"/>
                      <a:pt x="79" y="18"/>
                    </a:cubicBezTo>
                    <a:cubicBezTo>
                      <a:pt x="63" y="1"/>
                      <a:pt x="36" y="0"/>
                      <a:pt x="19" y="16"/>
                    </a:cubicBezTo>
                    <a:cubicBezTo>
                      <a:pt x="1" y="32"/>
                      <a:pt x="0" y="59"/>
                      <a:pt x="16" y="76"/>
                    </a:cubicBezTo>
                    <a:cubicBezTo>
                      <a:pt x="18" y="78"/>
                      <a:pt x="171" y="243"/>
                      <a:pt x="234" y="294"/>
                    </a:cubicBezTo>
                    <a:cubicBezTo>
                      <a:pt x="242" y="300"/>
                      <a:pt x="252" y="303"/>
                      <a:pt x="261" y="303"/>
                    </a:cubicBezTo>
                    <a:cubicBezTo>
                      <a:pt x="273" y="303"/>
                      <a:pt x="286" y="297"/>
                      <a:pt x="294" y="287"/>
                    </a:cubicBezTo>
                    <a:cubicBezTo>
                      <a:pt x="309" y="269"/>
                      <a:pt x="306" y="242"/>
                      <a:pt x="288" y="227"/>
                    </a:cubicBezTo>
                    <a:close/>
                  </a:path>
                </a:pathLst>
              </a:custGeom>
              <a:grpFill/>
              <a:ln w="6350">
                <a:noFill/>
              </a:ln>
            </p:spPr>
            <p:txBody>
              <a:bodyPr vert="horz" wrap="square" lIns="91440" tIns="45720" rIns="91440" bIns="45720" numCol="1" anchor="t" anchorCtr="0" compatLnSpc="1">
                <a:prstTxWarp prst="textNoShape">
                  <a:avLst/>
                </a:prstTxWarp>
              </a:bodyPr>
              <a:lstStyle/>
              <a:p>
                <a:endParaRPr lang="en-GB"/>
              </a:p>
            </p:txBody>
          </p:sp>
          <p:sp>
            <p:nvSpPr>
              <p:cNvPr id="28" name="Freeform 27">
                <a:extLst>
                  <a:ext uri="{FF2B5EF4-FFF2-40B4-BE49-F238E27FC236}">
                    <a16:creationId xmlns:a16="http://schemas.microsoft.com/office/drawing/2014/main" xmlns="" id="{81A461DF-8C4C-4968-8CC8-357F37516975}"/>
                  </a:ext>
                </a:extLst>
              </p:cNvPr>
              <p:cNvSpPr>
                <a:spLocks/>
              </p:cNvSpPr>
              <p:nvPr/>
            </p:nvSpPr>
            <p:spPr bwMode="auto">
              <a:xfrm>
                <a:off x="1773238" y="2366963"/>
                <a:ext cx="152400" cy="149225"/>
              </a:xfrm>
              <a:custGeom>
                <a:avLst/>
                <a:gdLst>
                  <a:gd name="T0" fmla="*/ 288 w 308"/>
                  <a:gd name="T1" fmla="*/ 228 h 303"/>
                  <a:gd name="T2" fmla="*/ 78 w 308"/>
                  <a:gd name="T3" fmla="*/ 18 h 303"/>
                  <a:gd name="T4" fmla="*/ 18 w 308"/>
                  <a:gd name="T5" fmla="*/ 16 h 303"/>
                  <a:gd name="T6" fmla="*/ 16 w 308"/>
                  <a:gd name="T7" fmla="*/ 76 h 303"/>
                  <a:gd name="T8" fmla="*/ 233 w 308"/>
                  <a:gd name="T9" fmla="*/ 293 h 303"/>
                  <a:gd name="T10" fmla="*/ 260 w 308"/>
                  <a:gd name="T11" fmla="*/ 303 h 303"/>
                  <a:gd name="T12" fmla="*/ 293 w 308"/>
                  <a:gd name="T13" fmla="*/ 288 h 303"/>
                  <a:gd name="T14" fmla="*/ 288 w 308"/>
                  <a:gd name="T15" fmla="*/ 228 h 3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8" h="303">
                    <a:moveTo>
                      <a:pt x="288" y="228"/>
                    </a:moveTo>
                    <a:cubicBezTo>
                      <a:pt x="227" y="177"/>
                      <a:pt x="103" y="44"/>
                      <a:pt x="78" y="18"/>
                    </a:cubicBezTo>
                    <a:cubicBezTo>
                      <a:pt x="62" y="1"/>
                      <a:pt x="35" y="0"/>
                      <a:pt x="18" y="16"/>
                    </a:cubicBezTo>
                    <a:cubicBezTo>
                      <a:pt x="1" y="32"/>
                      <a:pt x="0" y="59"/>
                      <a:pt x="16" y="76"/>
                    </a:cubicBezTo>
                    <a:cubicBezTo>
                      <a:pt x="51" y="114"/>
                      <a:pt x="170" y="240"/>
                      <a:pt x="233" y="293"/>
                    </a:cubicBezTo>
                    <a:cubicBezTo>
                      <a:pt x="241" y="300"/>
                      <a:pt x="251" y="303"/>
                      <a:pt x="260" y="303"/>
                    </a:cubicBezTo>
                    <a:cubicBezTo>
                      <a:pt x="272" y="303"/>
                      <a:pt x="285" y="298"/>
                      <a:pt x="293" y="288"/>
                    </a:cubicBezTo>
                    <a:cubicBezTo>
                      <a:pt x="308" y="270"/>
                      <a:pt x="306" y="243"/>
                      <a:pt x="288" y="228"/>
                    </a:cubicBezTo>
                    <a:close/>
                  </a:path>
                </a:pathLst>
              </a:custGeom>
              <a:grpFill/>
              <a:ln w="6350">
                <a:noFill/>
              </a:ln>
            </p:spPr>
            <p:txBody>
              <a:bodyPr vert="horz" wrap="square" lIns="91440" tIns="45720" rIns="91440" bIns="45720" numCol="1" anchor="t" anchorCtr="0" compatLnSpc="1">
                <a:prstTxWarp prst="textNoShape">
                  <a:avLst/>
                </a:prstTxWarp>
              </a:bodyPr>
              <a:lstStyle/>
              <a:p>
                <a:endParaRPr lang="en-GB"/>
              </a:p>
            </p:txBody>
          </p:sp>
          <p:sp>
            <p:nvSpPr>
              <p:cNvPr id="29" name="Freeform 28">
                <a:extLst>
                  <a:ext uri="{FF2B5EF4-FFF2-40B4-BE49-F238E27FC236}">
                    <a16:creationId xmlns:a16="http://schemas.microsoft.com/office/drawing/2014/main" xmlns="" id="{797F07BE-A070-4793-815A-6D9B0034A53F}"/>
                  </a:ext>
                </a:extLst>
              </p:cNvPr>
              <p:cNvSpPr>
                <a:spLocks noEditPoints="1"/>
              </p:cNvSpPr>
              <p:nvPr/>
            </p:nvSpPr>
            <p:spPr bwMode="auto">
              <a:xfrm>
                <a:off x="1355725" y="1906588"/>
                <a:ext cx="252413" cy="420687"/>
              </a:xfrm>
              <a:custGeom>
                <a:avLst/>
                <a:gdLst>
                  <a:gd name="T0" fmla="*/ 499 w 513"/>
                  <a:gd name="T1" fmla="*/ 98 h 854"/>
                  <a:gd name="T2" fmla="*/ 45 w 513"/>
                  <a:gd name="T3" fmla="*/ 1 h 854"/>
                  <a:gd name="T4" fmla="*/ 13 w 513"/>
                  <a:gd name="T5" fmla="*/ 13 h 854"/>
                  <a:gd name="T6" fmla="*/ 0 w 513"/>
                  <a:gd name="T7" fmla="*/ 44 h 854"/>
                  <a:gd name="T8" fmla="*/ 0 w 513"/>
                  <a:gd name="T9" fmla="*/ 812 h 854"/>
                  <a:gd name="T10" fmla="*/ 43 w 513"/>
                  <a:gd name="T11" fmla="*/ 854 h 854"/>
                  <a:gd name="T12" fmla="*/ 299 w 513"/>
                  <a:gd name="T13" fmla="*/ 854 h 854"/>
                  <a:gd name="T14" fmla="*/ 339 w 513"/>
                  <a:gd name="T15" fmla="*/ 825 h 854"/>
                  <a:gd name="T16" fmla="*/ 512 w 513"/>
                  <a:gd name="T17" fmla="*/ 133 h 854"/>
                  <a:gd name="T18" fmla="*/ 499 w 513"/>
                  <a:gd name="T19" fmla="*/ 98 h 854"/>
                  <a:gd name="T20" fmla="*/ 268 w 513"/>
                  <a:gd name="T21" fmla="*/ 769 h 854"/>
                  <a:gd name="T22" fmla="*/ 85 w 513"/>
                  <a:gd name="T23" fmla="*/ 769 h 854"/>
                  <a:gd name="T24" fmla="*/ 85 w 513"/>
                  <a:gd name="T25" fmla="*/ 89 h 854"/>
                  <a:gd name="T26" fmla="*/ 424 w 513"/>
                  <a:gd name="T27" fmla="*/ 150 h 854"/>
                  <a:gd name="T28" fmla="*/ 268 w 513"/>
                  <a:gd name="T29" fmla="*/ 769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3" h="854">
                    <a:moveTo>
                      <a:pt x="499" y="98"/>
                    </a:moveTo>
                    <a:cubicBezTo>
                      <a:pt x="426" y="29"/>
                      <a:pt x="133" y="6"/>
                      <a:pt x="45" y="1"/>
                    </a:cubicBezTo>
                    <a:cubicBezTo>
                      <a:pt x="33" y="0"/>
                      <a:pt x="22" y="4"/>
                      <a:pt x="13" y="13"/>
                    </a:cubicBezTo>
                    <a:cubicBezTo>
                      <a:pt x="5" y="21"/>
                      <a:pt x="0" y="32"/>
                      <a:pt x="0" y="44"/>
                    </a:cubicBezTo>
                    <a:cubicBezTo>
                      <a:pt x="0" y="812"/>
                      <a:pt x="0" y="812"/>
                      <a:pt x="0" y="812"/>
                    </a:cubicBezTo>
                    <a:cubicBezTo>
                      <a:pt x="0" y="835"/>
                      <a:pt x="19" y="854"/>
                      <a:pt x="43" y="854"/>
                    </a:cubicBezTo>
                    <a:cubicBezTo>
                      <a:pt x="299" y="854"/>
                      <a:pt x="299" y="854"/>
                      <a:pt x="299" y="854"/>
                    </a:cubicBezTo>
                    <a:cubicBezTo>
                      <a:pt x="317" y="854"/>
                      <a:pt x="333" y="842"/>
                      <a:pt x="339" y="825"/>
                    </a:cubicBezTo>
                    <a:cubicBezTo>
                      <a:pt x="345" y="806"/>
                      <a:pt x="492" y="355"/>
                      <a:pt x="512" y="133"/>
                    </a:cubicBezTo>
                    <a:cubicBezTo>
                      <a:pt x="513" y="120"/>
                      <a:pt x="508" y="107"/>
                      <a:pt x="499" y="98"/>
                    </a:cubicBezTo>
                    <a:close/>
                    <a:moveTo>
                      <a:pt x="268" y="769"/>
                    </a:moveTo>
                    <a:cubicBezTo>
                      <a:pt x="85" y="769"/>
                      <a:pt x="85" y="769"/>
                      <a:pt x="85" y="769"/>
                    </a:cubicBezTo>
                    <a:cubicBezTo>
                      <a:pt x="85" y="89"/>
                      <a:pt x="85" y="89"/>
                      <a:pt x="85" y="89"/>
                    </a:cubicBezTo>
                    <a:cubicBezTo>
                      <a:pt x="222" y="100"/>
                      <a:pt x="370" y="124"/>
                      <a:pt x="424" y="150"/>
                    </a:cubicBezTo>
                    <a:cubicBezTo>
                      <a:pt x="402" y="337"/>
                      <a:pt x="299" y="669"/>
                      <a:pt x="268" y="769"/>
                    </a:cubicBezTo>
                    <a:close/>
                  </a:path>
                </a:pathLst>
              </a:custGeom>
              <a:grpFill/>
              <a:ln w="6350">
                <a:noFill/>
              </a:ln>
            </p:spPr>
            <p:txBody>
              <a:bodyPr vert="horz" wrap="square" lIns="91440" tIns="45720" rIns="91440" bIns="45720" numCol="1" anchor="t" anchorCtr="0" compatLnSpc="1">
                <a:prstTxWarp prst="textNoShape">
                  <a:avLst/>
                </a:prstTxWarp>
              </a:bodyPr>
              <a:lstStyle/>
              <a:p>
                <a:endParaRPr lang="en-GB"/>
              </a:p>
            </p:txBody>
          </p:sp>
          <p:sp>
            <p:nvSpPr>
              <p:cNvPr id="30" name="Freeform 29">
                <a:extLst>
                  <a:ext uri="{FF2B5EF4-FFF2-40B4-BE49-F238E27FC236}">
                    <a16:creationId xmlns:a16="http://schemas.microsoft.com/office/drawing/2014/main" xmlns="" id="{09D110C1-6AA4-4E97-A656-2DCE52232AEA}"/>
                  </a:ext>
                </a:extLst>
              </p:cNvPr>
              <p:cNvSpPr>
                <a:spLocks noEditPoints="1"/>
              </p:cNvSpPr>
              <p:nvPr/>
            </p:nvSpPr>
            <p:spPr bwMode="auto">
              <a:xfrm>
                <a:off x="2068513" y="1949450"/>
                <a:ext cx="295275" cy="419100"/>
              </a:xfrm>
              <a:custGeom>
                <a:avLst/>
                <a:gdLst>
                  <a:gd name="T0" fmla="*/ 555 w 598"/>
                  <a:gd name="T1" fmla="*/ 0 h 854"/>
                  <a:gd name="T2" fmla="*/ 27 w 598"/>
                  <a:gd name="T3" fmla="*/ 90 h 854"/>
                  <a:gd name="T4" fmla="*/ 4 w 598"/>
                  <a:gd name="T5" fmla="*/ 116 h 854"/>
                  <a:gd name="T6" fmla="*/ 9 w 598"/>
                  <a:gd name="T7" fmla="*/ 151 h 854"/>
                  <a:gd name="T8" fmla="*/ 258 w 598"/>
                  <a:gd name="T9" fmla="*/ 822 h 854"/>
                  <a:gd name="T10" fmla="*/ 299 w 598"/>
                  <a:gd name="T11" fmla="*/ 854 h 854"/>
                  <a:gd name="T12" fmla="*/ 555 w 598"/>
                  <a:gd name="T13" fmla="*/ 854 h 854"/>
                  <a:gd name="T14" fmla="*/ 598 w 598"/>
                  <a:gd name="T15" fmla="*/ 811 h 854"/>
                  <a:gd name="T16" fmla="*/ 598 w 598"/>
                  <a:gd name="T17" fmla="*/ 43 h 854"/>
                  <a:gd name="T18" fmla="*/ 555 w 598"/>
                  <a:gd name="T19" fmla="*/ 0 h 854"/>
                  <a:gd name="T20" fmla="*/ 513 w 598"/>
                  <a:gd name="T21" fmla="*/ 768 h 854"/>
                  <a:gd name="T22" fmla="*/ 331 w 598"/>
                  <a:gd name="T23" fmla="*/ 768 h 854"/>
                  <a:gd name="T24" fmla="*/ 105 w 598"/>
                  <a:gd name="T25" fmla="*/ 151 h 854"/>
                  <a:gd name="T26" fmla="*/ 513 w 598"/>
                  <a:gd name="T27" fmla="*/ 86 h 854"/>
                  <a:gd name="T28" fmla="*/ 513 w 598"/>
                  <a:gd name="T29" fmla="*/ 768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8" h="854">
                    <a:moveTo>
                      <a:pt x="555" y="0"/>
                    </a:moveTo>
                    <a:cubicBezTo>
                      <a:pt x="220" y="0"/>
                      <a:pt x="34" y="86"/>
                      <a:pt x="27" y="90"/>
                    </a:cubicBezTo>
                    <a:cubicBezTo>
                      <a:pt x="16" y="95"/>
                      <a:pt x="7" y="105"/>
                      <a:pt x="4" y="116"/>
                    </a:cubicBezTo>
                    <a:cubicBezTo>
                      <a:pt x="0" y="128"/>
                      <a:pt x="2" y="140"/>
                      <a:pt x="9" y="151"/>
                    </a:cubicBezTo>
                    <a:cubicBezTo>
                      <a:pt x="61" y="236"/>
                      <a:pt x="226" y="707"/>
                      <a:pt x="258" y="822"/>
                    </a:cubicBezTo>
                    <a:cubicBezTo>
                      <a:pt x="263" y="841"/>
                      <a:pt x="280" y="854"/>
                      <a:pt x="299" y="854"/>
                    </a:cubicBezTo>
                    <a:cubicBezTo>
                      <a:pt x="555" y="854"/>
                      <a:pt x="555" y="854"/>
                      <a:pt x="555" y="854"/>
                    </a:cubicBezTo>
                    <a:cubicBezTo>
                      <a:pt x="579" y="854"/>
                      <a:pt x="598" y="835"/>
                      <a:pt x="598" y="811"/>
                    </a:cubicBezTo>
                    <a:cubicBezTo>
                      <a:pt x="598" y="43"/>
                      <a:pt x="598" y="43"/>
                      <a:pt x="598" y="43"/>
                    </a:cubicBezTo>
                    <a:cubicBezTo>
                      <a:pt x="598" y="19"/>
                      <a:pt x="579" y="0"/>
                      <a:pt x="555" y="0"/>
                    </a:cubicBezTo>
                    <a:close/>
                    <a:moveTo>
                      <a:pt x="513" y="768"/>
                    </a:moveTo>
                    <a:cubicBezTo>
                      <a:pt x="331" y="768"/>
                      <a:pt x="331" y="768"/>
                      <a:pt x="331" y="768"/>
                    </a:cubicBezTo>
                    <a:cubicBezTo>
                      <a:pt x="291" y="637"/>
                      <a:pt x="171" y="293"/>
                      <a:pt x="105" y="151"/>
                    </a:cubicBezTo>
                    <a:cubicBezTo>
                      <a:pt x="170" y="129"/>
                      <a:pt x="310" y="91"/>
                      <a:pt x="513" y="86"/>
                    </a:cubicBezTo>
                    <a:lnTo>
                      <a:pt x="513" y="768"/>
                    </a:lnTo>
                    <a:close/>
                  </a:path>
                </a:pathLst>
              </a:custGeom>
              <a:grpFill/>
              <a:ln w="6350">
                <a:noFill/>
              </a:ln>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41114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CE06CECA-916C-4E8D-B72F-F4BF81E41274}"/>
              </a:ext>
            </a:extLst>
          </p:cNvPr>
          <p:cNvSpPr>
            <a:spLocks noGrp="1"/>
          </p:cNvSpPr>
          <p:nvPr>
            <p:ph idx="4294967295"/>
          </p:nvPr>
        </p:nvSpPr>
        <p:spPr>
          <a:xfrm>
            <a:off x="551384" y="422023"/>
            <a:ext cx="10729192" cy="5786199"/>
          </a:xfrm>
        </p:spPr>
        <p:txBody>
          <a:bodyPr wrap="square">
            <a:spAutoFit/>
          </a:bodyPr>
          <a:lstStyle/>
          <a:p>
            <a:pPr marL="0" indent="0">
              <a:spcBef>
                <a:spcPts val="1200"/>
              </a:spcBef>
              <a:buNone/>
            </a:pPr>
            <a:r>
              <a:rPr lang="en-GB" sz="3600">
                <a:solidFill>
                  <a:schemeClr val="accent1"/>
                </a:solidFill>
              </a:rPr>
              <a:t>African Parks </a:t>
            </a:r>
            <a:r>
              <a:rPr lang="en-GB" sz="3600" dirty="0">
                <a:solidFill>
                  <a:schemeClr val="accent1"/>
                </a:solidFill>
              </a:rPr>
              <a:t>have a partner for enabling effective intelligence capacity across their </a:t>
            </a:r>
            <a:r>
              <a:rPr lang="en-GB" sz="3600">
                <a:solidFill>
                  <a:schemeClr val="accent1"/>
                </a:solidFill>
              </a:rPr>
              <a:t>Park network</a:t>
            </a:r>
            <a:endParaRPr lang="en-GB" sz="3600" dirty="0">
              <a:solidFill>
                <a:schemeClr val="accent1"/>
              </a:solidFill>
            </a:endParaRPr>
          </a:p>
          <a:p>
            <a:pPr>
              <a:spcBef>
                <a:spcPts val="1200"/>
              </a:spcBef>
            </a:pPr>
            <a:r>
              <a:rPr lang="en-GB" dirty="0" err="1">
                <a:solidFill>
                  <a:schemeClr val="bg1"/>
                </a:solidFill>
              </a:rPr>
              <a:t>Zakouma</a:t>
            </a:r>
            <a:r>
              <a:rPr lang="en-GB" dirty="0">
                <a:solidFill>
                  <a:schemeClr val="bg1"/>
                </a:solidFill>
              </a:rPr>
              <a:t>, Chad</a:t>
            </a:r>
          </a:p>
          <a:p>
            <a:pPr>
              <a:spcBef>
                <a:spcPts val="1200"/>
              </a:spcBef>
            </a:pPr>
            <a:r>
              <a:rPr lang="en-GB" dirty="0" err="1">
                <a:solidFill>
                  <a:schemeClr val="bg1"/>
                </a:solidFill>
              </a:rPr>
              <a:t>Pendjari</a:t>
            </a:r>
            <a:r>
              <a:rPr lang="en-GB" dirty="0">
                <a:solidFill>
                  <a:schemeClr val="bg1"/>
                </a:solidFill>
              </a:rPr>
              <a:t>, Benin</a:t>
            </a:r>
          </a:p>
          <a:p>
            <a:pPr>
              <a:spcBef>
                <a:spcPts val="1200"/>
              </a:spcBef>
            </a:pPr>
            <a:r>
              <a:rPr lang="en-GB" dirty="0" err="1">
                <a:solidFill>
                  <a:schemeClr val="bg1"/>
                </a:solidFill>
              </a:rPr>
              <a:t>Liwoundi</a:t>
            </a:r>
            <a:r>
              <a:rPr lang="en-GB" dirty="0">
                <a:solidFill>
                  <a:schemeClr val="bg1"/>
                </a:solidFill>
              </a:rPr>
              <a:t>, Malawi</a:t>
            </a:r>
          </a:p>
          <a:p>
            <a:pPr>
              <a:spcBef>
                <a:spcPts val="1200"/>
              </a:spcBef>
            </a:pPr>
            <a:r>
              <a:rPr lang="en-GB" dirty="0" err="1">
                <a:solidFill>
                  <a:schemeClr val="bg1"/>
                </a:solidFill>
              </a:rPr>
              <a:t>Garamba</a:t>
            </a:r>
            <a:r>
              <a:rPr lang="en-GB" dirty="0">
                <a:solidFill>
                  <a:schemeClr val="bg1"/>
                </a:solidFill>
              </a:rPr>
              <a:t>, Democratic Republic of Congo</a:t>
            </a:r>
          </a:p>
          <a:p>
            <a:pPr>
              <a:spcBef>
                <a:spcPts val="1200"/>
              </a:spcBef>
            </a:pPr>
            <a:r>
              <a:rPr lang="en-GB" dirty="0" err="1">
                <a:solidFill>
                  <a:schemeClr val="bg1"/>
                </a:solidFill>
              </a:rPr>
              <a:t>Odzalla</a:t>
            </a:r>
            <a:r>
              <a:rPr lang="en-GB" dirty="0">
                <a:solidFill>
                  <a:schemeClr val="bg1"/>
                </a:solidFill>
              </a:rPr>
              <a:t>, Republic of Congo</a:t>
            </a:r>
          </a:p>
          <a:p>
            <a:pPr>
              <a:spcBef>
                <a:spcPts val="1200"/>
              </a:spcBef>
            </a:pPr>
            <a:r>
              <a:rPr lang="en-GB" dirty="0">
                <a:solidFill>
                  <a:schemeClr val="bg1"/>
                </a:solidFill>
              </a:rPr>
              <a:t>Zimbabwe and Mozambique planned for 2019</a:t>
            </a:r>
            <a:endParaRPr lang="en-GB" sz="3600" dirty="0">
              <a:solidFill>
                <a:schemeClr val="bg1"/>
              </a:solidFill>
            </a:endParaRPr>
          </a:p>
          <a:p>
            <a:pPr marL="0" indent="0">
              <a:spcBef>
                <a:spcPts val="1200"/>
              </a:spcBef>
              <a:buNone/>
            </a:pPr>
            <a:r>
              <a:rPr lang="en-GB" sz="3600" dirty="0">
                <a:solidFill>
                  <a:schemeClr val="accent1"/>
                </a:solidFill>
              </a:rPr>
              <a:t>Host Strategic Intelligence Database joining 20 parks</a:t>
            </a:r>
          </a:p>
        </p:txBody>
      </p:sp>
    </p:spTree>
    <p:extLst>
      <p:ext uri="{BB962C8B-B14F-4D97-AF65-F5344CB8AC3E}">
        <p14:creationId xmlns:p14="http://schemas.microsoft.com/office/powerpoint/2010/main" val="274296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83DF558-F27C-4150-9DE5-04B928EC5995}"/>
              </a:ext>
            </a:extLst>
          </p:cNvPr>
          <p:cNvSpPr/>
          <p:nvPr/>
        </p:nvSpPr>
        <p:spPr>
          <a:xfrm>
            <a:off x="4626704" y="535900"/>
            <a:ext cx="6384779" cy="5786199"/>
          </a:xfrm>
          <a:prstGeom prst="rect">
            <a:avLst/>
          </a:prstGeom>
        </p:spPr>
        <p:txBody>
          <a:bodyPr wrap="square">
            <a:spAutoFit/>
          </a:bodyPr>
          <a:lstStyle/>
          <a:p>
            <a:pPr marL="342900" lvl="0" indent="-342900">
              <a:spcBef>
                <a:spcPts val="1800"/>
              </a:spcBef>
              <a:buFont typeface="Arial" panose="020B0604020202020204" pitchFamily="34" charset="0"/>
              <a:buChar char="•"/>
            </a:pPr>
            <a:r>
              <a:rPr lang="en-GB" sz="2800" dirty="0">
                <a:solidFill>
                  <a:prstClr val="white"/>
                </a:solidFill>
              </a:rPr>
              <a:t>In-country database options including remote digital recording </a:t>
            </a:r>
          </a:p>
          <a:p>
            <a:pPr marL="342900" lvl="0" indent="-342900">
              <a:spcBef>
                <a:spcPts val="1800"/>
              </a:spcBef>
              <a:buFont typeface="Arial" panose="020B0604020202020204" pitchFamily="34" charset="0"/>
              <a:buChar char="•"/>
            </a:pPr>
            <a:r>
              <a:rPr lang="en-GB" sz="2800" dirty="0">
                <a:solidFill>
                  <a:prstClr val="white"/>
                </a:solidFill>
              </a:rPr>
              <a:t>Continuity/Chain of custody… Intelligence or Evidence?</a:t>
            </a:r>
          </a:p>
          <a:p>
            <a:pPr marL="342900" lvl="0" indent="-342900">
              <a:spcBef>
                <a:spcPts val="1800"/>
              </a:spcBef>
              <a:buFont typeface="Arial" panose="020B0604020202020204" pitchFamily="34" charset="0"/>
              <a:buChar char="•"/>
            </a:pPr>
            <a:r>
              <a:rPr lang="en-GB" sz="2800" dirty="0">
                <a:solidFill>
                  <a:prstClr val="white"/>
                </a:solidFill>
              </a:rPr>
              <a:t>ISO and accreditation</a:t>
            </a:r>
          </a:p>
          <a:p>
            <a:pPr marL="342900" lvl="0" indent="-342900">
              <a:spcBef>
                <a:spcPts val="1800"/>
              </a:spcBef>
              <a:buFont typeface="Arial" panose="020B0604020202020204" pitchFamily="34" charset="0"/>
              <a:buChar char="•"/>
            </a:pPr>
            <a:r>
              <a:rPr lang="en-GB" sz="2800" dirty="0">
                <a:solidFill>
                  <a:prstClr val="white"/>
                </a:solidFill>
              </a:rPr>
              <a:t>Animal DNA</a:t>
            </a:r>
          </a:p>
          <a:p>
            <a:pPr marL="342900" lvl="0" indent="-342900">
              <a:spcBef>
                <a:spcPts val="1800"/>
              </a:spcBef>
              <a:buFont typeface="Arial" panose="020B0604020202020204" pitchFamily="34" charset="0"/>
              <a:buChar char="•"/>
            </a:pPr>
            <a:r>
              <a:rPr lang="en-GB" sz="2800" dirty="0">
                <a:solidFill>
                  <a:prstClr val="white"/>
                </a:solidFill>
              </a:rPr>
              <a:t>Toxicology</a:t>
            </a:r>
          </a:p>
          <a:p>
            <a:pPr marL="342900" lvl="0" indent="-342900">
              <a:spcBef>
                <a:spcPts val="1800"/>
              </a:spcBef>
              <a:buFont typeface="Arial" panose="020B0604020202020204" pitchFamily="34" charset="0"/>
              <a:buChar char="•"/>
            </a:pPr>
            <a:r>
              <a:rPr lang="en-GB" sz="2800" dirty="0">
                <a:solidFill>
                  <a:prstClr val="white"/>
                </a:solidFill>
              </a:rPr>
              <a:t>Crime scene to court </a:t>
            </a:r>
            <a:r>
              <a:rPr lang="en-GB" sz="2800">
                <a:solidFill>
                  <a:prstClr val="white"/>
                </a:solidFill>
              </a:rPr>
              <a:t>– </a:t>
            </a:r>
            <a:br>
              <a:rPr lang="en-GB" sz="2800">
                <a:solidFill>
                  <a:prstClr val="white"/>
                </a:solidFill>
              </a:rPr>
            </a:br>
            <a:r>
              <a:rPr lang="en-GB" sz="2800">
                <a:solidFill>
                  <a:prstClr val="white"/>
                </a:solidFill>
              </a:rPr>
              <a:t>known </a:t>
            </a:r>
            <a:r>
              <a:rPr lang="en-GB" sz="2800" dirty="0">
                <a:solidFill>
                  <a:prstClr val="white"/>
                </a:solidFill>
              </a:rPr>
              <a:t>and unknown scenes!</a:t>
            </a:r>
          </a:p>
          <a:p>
            <a:pPr marL="342900" lvl="0" indent="-342900">
              <a:spcBef>
                <a:spcPts val="1800"/>
              </a:spcBef>
              <a:buFont typeface="Arial" panose="020B0604020202020204" pitchFamily="34" charset="0"/>
              <a:buChar char="•"/>
            </a:pPr>
            <a:r>
              <a:rPr lang="en-GB" sz="2800" dirty="0">
                <a:solidFill>
                  <a:prstClr val="white"/>
                </a:solidFill>
              </a:rPr>
              <a:t>Impact assessments</a:t>
            </a:r>
          </a:p>
        </p:txBody>
      </p:sp>
      <p:pic>
        <p:nvPicPr>
          <p:cNvPr id="33" name="Picture 32">
            <a:extLst>
              <a:ext uri="{FF2B5EF4-FFF2-40B4-BE49-F238E27FC236}">
                <a16:creationId xmlns:a16="http://schemas.microsoft.com/office/drawing/2014/main" xmlns="" id="{52F5EB1D-DC73-4644-A8A6-37D2D2875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92" y="535900"/>
            <a:ext cx="3204363" cy="3404233"/>
          </a:xfrm>
          <a:prstGeom prst="rect">
            <a:avLst/>
          </a:prstGeom>
        </p:spPr>
      </p:pic>
    </p:spTree>
    <p:extLst>
      <p:ext uri="{BB962C8B-B14F-4D97-AF65-F5344CB8AC3E}">
        <p14:creationId xmlns:p14="http://schemas.microsoft.com/office/powerpoint/2010/main" val="201044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34FA5BC0-1FE0-4555-AC88-B8816A9FB6C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200" y="722"/>
            <a:ext cx="12193200" cy="6858000"/>
          </a:xfrm>
          <a:prstGeom prst="rect">
            <a:avLst/>
          </a:prstGeom>
        </p:spPr>
      </p:pic>
      <p:sp>
        <p:nvSpPr>
          <p:cNvPr id="6" name="TextBox 5">
            <a:extLst>
              <a:ext uri="{FF2B5EF4-FFF2-40B4-BE49-F238E27FC236}">
                <a16:creationId xmlns:a16="http://schemas.microsoft.com/office/drawing/2014/main" xmlns="" id="{2B1D841D-76F7-4683-BA16-A98049D586E5}"/>
              </a:ext>
            </a:extLst>
          </p:cNvPr>
          <p:cNvSpPr txBox="1"/>
          <p:nvPr/>
        </p:nvSpPr>
        <p:spPr>
          <a:xfrm>
            <a:off x="167496" y="232772"/>
            <a:ext cx="6144528" cy="1107996"/>
          </a:xfrm>
          <a:prstGeom prst="rect">
            <a:avLst/>
          </a:prstGeom>
          <a:noFill/>
        </p:spPr>
        <p:txBody>
          <a:bodyPr wrap="square" rtlCol="0">
            <a:spAutoFit/>
          </a:bodyPr>
          <a:lstStyle/>
          <a:p>
            <a:r>
              <a:rPr lang="en-GB" sz="6600" b="1" dirty="0"/>
              <a:t> </a:t>
            </a:r>
          </a:p>
        </p:txBody>
      </p:sp>
    </p:spTree>
    <p:extLst>
      <p:ext uri="{BB962C8B-B14F-4D97-AF65-F5344CB8AC3E}">
        <p14:creationId xmlns:p14="http://schemas.microsoft.com/office/powerpoint/2010/main" val="132715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3DA752B-CECC-49DB-8FDC-275023B40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8926" y="0"/>
            <a:ext cx="6774149" cy="5085128"/>
          </a:xfrm>
          <a:prstGeom prst="rect">
            <a:avLst/>
          </a:prstGeom>
        </p:spPr>
      </p:pic>
      <p:sp>
        <p:nvSpPr>
          <p:cNvPr id="3" name="TextBox 2">
            <a:extLst>
              <a:ext uri="{FF2B5EF4-FFF2-40B4-BE49-F238E27FC236}">
                <a16:creationId xmlns:a16="http://schemas.microsoft.com/office/drawing/2014/main" xmlns="" id="{7AF5AC18-CCFF-4730-992B-4FE3BFF074BD}"/>
              </a:ext>
            </a:extLst>
          </p:cNvPr>
          <p:cNvSpPr txBox="1"/>
          <p:nvPr/>
        </p:nvSpPr>
        <p:spPr>
          <a:xfrm>
            <a:off x="5095566" y="5220489"/>
            <a:ext cx="2000869" cy="584775"/>
          </a:xfrm>
          <a:prstGeom prst="rect">
            <a:avLst/>
          </a:prstGeom>
          <a:noFill/>
        </p:spPr>
        <p:txBody>
          <a:bodyPr wrap="none" rtlCol="0">
            <a:spAutoFit/>
          </a:bodyPr>
          <a:lstStyle/>
          <a:p>
            <a:r>
              <a:rPr lang="en-GB" sz="3200">
                <a:solidFill>
                  <a:schemeClr val="bg1"/>
                </a:solidFill>
              </a:rPr>
              <a:t>Thank you </a:t>
            </a:r>
          </a:p>
        </p:txBody>
      </p:sp>
    </p:spTree>
    <p:extLst>
      <p:ext uri="{BB962C8B-B14F-4D97-AF65-F5344CB8AC3E}">
        <p14:creationId xmlns:p14="http://schemas.microsoft.com/office/powerpoint/2010/main" val="12792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1A37777-9114-4B2E-96B6-CB9B94B92E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62"/>
            <a:ext cx="12193200" cy="6849476"/>
          </a:xfrm>
          <a:prstGeom prst="rect">
            <a:avLst/>
          </a:prstGeom>
        </p:spPr>
      </p:pic>
      <p:sp>
        <p:nvSpPr>
          <p:cNvPr id="8" name="Rectangle 7">
            <a:extLst>
              <a:ext uri="{FF2B5EF4-FFF2-40B4-BE49-F238E27FC236}">
                <a16:creationId xmlns:a16="http://schemas.microsoft.com/office/drawing/2014/main" xmlns="" id="{01465247-B882-4B15-8E64-D327B6B3E83D}"/>
              </a:ext>
            </a:extLst>
          </p:cNvPr>
          <p:cNvSpPr/>
          <p:nvPr/>
        </p:nvSpPr>
        <p:spPr>
          <a:xfrm>
            <a:off x="0" y="0"/>
            <a:ext cx="12193200" cy="6858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xmlns="" id="{B12533D7-745F-410D-82CB-BA7C7F12DCA8}"/>
              </a:ext>
            </a:extLst>
          </p:cNvPr>
          <p:cNvSpPr/>
          <p:nvPr/>
        </p:nvSpPr>
        <p:spPr>
          <a:xfrm>
            <a:off x="1519263" y="578743"/>
            <a:ext cx="3600400" cy="2620717"/>
          </a:xfrm>
          <a:prstGeom prst="rect">
            <a:avLst/>
          </a:prstGeom>
        </p:spPr>
        <p:txBody>
          <a:bodyPr wrap="square" lIns="0" tIns="0" rIns="0" bIns="0">
            <a:spAutoFit/>
          </a:bodyPr>
          <a:lstStyle/>
          <a:p>
            <a:pPr algn="ctr">
              <a:lnSpc>
                <a:spcPct val="85000"/>
              </a:lnSpc>
            </a:pPr>
            <a:r>
              <a:rPr lang="en-GB" sz="4000">
                <a:solidFill>
                  <a:schemeClr val="bg1"/>
                </a:solidFill>
                <a:latin typeface="Calibri" panose="020F0502020204030204" pitchFamily="34" charset="0"/>
                <a:ea typeface="Calibri" panose="020F0502020204030204" pitchFamily="34" charset="0"/>
                <a:cs typeface="Times New Roman" panose="02020603050405020304" pitchFamily="18" charset="0"/>
              </a:rPr>
              <a:t>2010 – 2012: </a:t>
            </a:r>
          </a:p>
          <a:p>
            <a:pPr algn="ctr">
              <a:lnSpc>
                <a:spcPct val="85000"/>
              </a:lnSpc>
            </a:pPr>
            <a:r>
              <a:rPr lang="en-GB" sz="8000" b="1">
                <a:solidFill>
                  <a:srgbClr val="EF4135"/>
                </a:solidFill>
                <a:latin typeface="Calibri" panose="020F0502020204030204" pitchFamily="34" charset="0"/>
                <a:ea typeface="Calibri" panose="020F0502020204030204" pitchFamily="34" charset="0"/>
                <a:cs typeface="Times New Roman" panose="02020603050405020304" pitchFamily="18" charset="0"/>
              </a:rPr>
              <a:t>100,000</a:t>
            </a:r>
            <a:r>
              <a:rPr lang="en-GB" sz="4800" b="1">
                <a:solidFill>
                  <a:srgbClr val="EF4135"/>
                </a:solidFill>
                <a:latin typeface="Calibri" panose="020F0502020204030204" pitchFamily="34" charset="0"/>
                <a:ea typeface="Calibri" panose="020F0502020204030204" pitchFamily="34" charset="0"/>
                <a:cs typeface="Times New Roman" panose="02020603050405020304" pitchFamily="18" charset="0"/>
              </a:rPr>
              <a:t> </a:t>
            </a:r>
          </a:p>
          <a:p>
            <a:pPr algn="ctr">
              <a:lnSpc>
                <a:spcPct val="85000"/>
              </a:lnSpc>
            </a:pPr>
            <a:r>
              <a:rPr lang="en-GB" sz="4000">
                <a:solidFill>
                  <a:schemeClr val="bg1"/>
                </a:solidFill>
                <a:latin typeface="Calibri" panose="020F0502020204030204" pitchFamily="34" charset="0"/>
                <a:ea typeface="Calibri" panose="020F0502020204030204" pitchFamily="34" charset="0"/>
                <a:cs typeface="Times New Roman" panose="02020603050405020304" pitchFamily="18" charset="0"/>
              </a:rPr>
              <a:t>elephants </a:t>
            </a:r>
            <a:br>
              <a:rPr lang="en-GB" sz="400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n-GB" sz="4000">
                <a:solidFill>
                  <a:schemeClr val="bg1"/>
                </a:solidFill>
                <a:latin typeface="Calibri" panose="020F0502020204030204" pitchFamily="34" charset="0"/>
                <a:ea typeface="Calibri" panose="020F0502020204030204" pitchFamily="34" charset="0"/>
                <a:cs typeface="Times New Roman" panose="02020603050405020304" pitchFamily="18" charset="0"/>
              </a:rPr>
              <a:t>killed for ivory</a:t>
            </a:r>
            <a:endParaRPr lang="en-GB" sz="4000"/>
          </a:p>
        </p:txBody>
      </p:sp>
      <p:sp>
        <p:nvSpPr>
          <p:cNvPr id="5" name="Rectangle 4">
            <a:extLst>
              <a:ext uri="{FF2B5EF4-FFF2-40B4-BE49-F238E27FC236}">
                <a16:creationId xmlns:a16="http://schemas.microsoft.com/office/drawing/2014/main" xmlns="" id="{FEA4227A-8E0C-4CA7-BD49-CFC80E4C06D9}"/>
              </a:ext>
            </a:extLst>
          </p:cNvPr>
          <p:cNvSpPr/>
          <p:nvPr/>
        </p:nvSpPr>
        <p:spPr>
          <a:xfrm>
            <a:off x="1190998" y="3789040"/>
            <a:ext cx="4256930" cy="2097497"/>
          </a:xfrm>
          <a:prstGeom prst="rect">
            <a:avLst/>
          </a:prstGeom>
        </p:spPr>
        <p:txBody>
          <a:bodyPr wrap="square" lIns="0" tIns="0" rIns="0" bIns="0">
            <a:spAutoFit/>
          </a:bodyPr>
          <a:lstStyle/>
          <a:p>
            <a:pPr algn="ctr">
              <a:lnSpc>
                <a:spcPct val="85000"/>
              </a:lnSpc>
            </a:pPr>
            <a:r>
              <a:rPr lang="en-GB" sz="4000">
                <a:solidFill>
                  <a:schemeClr val="bg1"/>
                </a:solidFill>
                <a:latin typeface="Calibri" panose="020F0502020204030204" pitchFamily="34" charset="0"/>
                <a:ea typeface="Calibri" panose="020F0502020204030204" pitchFamily="34" charset="0"/>
                <a:cs typeface="Times New Roman" panose="02020603050405020304" pitchFamily="18" charset="0"/>
              </a:rPr>
              <a:t>Gradual decline </a:t>
            </a:r>
            <a:br>
              <a:rPr lang="en-GB" sz="400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n-GB" sz="4000">
                <a:solidFill>
                  <a:schemeClr val="bg1"/>
                </a:solidFill>
                <a:latin typeface="Calibri" panose="020F0502020204030204" pitchFamily="34" charset="0"/>
                <a:ea typeface="Calibri" panose="020F0502020204030204" pitchFamily="34" charset="0"/>
                <a:cs typeface="Times New Roman" panose="02020603050405020304" pitchFamily="18" charset="0"/>
              </a:rPr>
              <a:t>in poaching since 2012, but no decline </a:t>
            </a:r>
            <a:br>
              <a:rPr lang="en-GB" sz="400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n-GB" sz="4000">
                <a:solidFill>
                  <a:schemeClr val="bg1"/>
                </a:solidFill>
                <a:latin typeface="Calibri" panose="020F0502020204030204" pitchFamily="34" charset="0"/>
                <a:ea typeface="Calibri" panose="020F0502020204030204" pitchFamily="34" charset="0"/>
                <a:cs typeface="Times New Roman" panose="02020603050405020304" pitchFamily="18" charset="0"/>
              </a:rPr>
              <a:t>in demand.</a:t>
            </a:r>
            <a:endParaRPr lang="en-GB" sz="4000"/>
          </a:p>
        </p:txBody>
      </p:sp>
      <p:sp>
        <p:nvSpPr>
          <p:cNvPr id="6" name="Rectangle 5">
            <a:extLst>
              <a:ext uri="{FF2B5EF4-FFF2-40B4-BE49-F238E27FC236}">
                <a16:creationId xmlns:a16="http://schemas.microsoft.com/office/drawing/2014/main" xmlns="" id="{8C0EE2FE-60B0-4095-A768-9BE6139E70D2}"/>
              </a:ext>
            </a:extLst>
          </p:cNvPr>
          <p:cNvSpPr/>
          <p:nvPr/>
        </p:nvSpPr>
        <p:spPr>
          <a:xfrm>
            <a:off x="6560460" y="548680"/>
            <a:ext cx="4432084" cy="2620717"/>
          </a:xfrm>
          <a:prstGeom prst="rect">
            <a:avLst/>
          </a:prstGeom>
        </p:spPr>
        <p:txBody>
          <a:bodyPr wrap="square" lIns="0" tIns="0" rIns="0" bIns="0">
            <a:spAutoFit/>
          </a:bodyPr>
          <a:lstStyle/>
          <a:p>
            <a:pPr algn="ctr">
              <a:lnSpc>
                <a:spcPct val="85000"/>
              </a:lnSpc>
            </a:pPr>
            <a:r>
              <a:rPr lang="en-GB" sz="8000" b="1">
                <a:solidFill>
                  <a:srgbClr val="EF4135"/>
                </a:solidFill>
                <a:latin typeface="Calibri" panose="020F0502020204030204" pitchFamily="34" charset="0"/>
                <a:cs typeface="Times New Roman" panose="02020603050405020304" pitchFamily="18" charset="0"/>
              </a:rPr>
              <a:t>2016</a:t>
            </a:r>
            <a:br>
              <a:rPr lang="en-GB" sz="8000" b="1">
                <a:solidFill>
                  <a:srgbClr val="EF4135"/>
                </a:solidFill>
                <a:latin typeface="Calibri" panose="020F0502020204030204" pitchFamily="34" charset="0"/>
                <a:cs typeface="Times New Roman" panose="02020603050405020304" pitchFamily="18" charset="0"/>
              </a:rPr>
            </a:br>
            <a:r>
              <a:rPr lang="en-GB" sz="4000">
                <a:solidFill>
                  <a:schemeClr val="bg1"/>
                </a:solidFill>
                <a:latin typeface="Calibri" panose="020F0502020204030204" pitchFamily="34" charset="0"/>
                <a:ea typeface="Calibri" panose="020F0502020204030204" pitchFamily="34" charset="0"/>
                <a:cs typeface="Times New Roman" panose="02020603050405020304" pitchFamily="18" charset="0"/>
              </a:rPr>
              <a:t>Record quantity </a:t>
            </a:r>
            <a:br>
              <a:rPr lang="en-GB" sz="400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n-GB" sz="4000">
                <a:solidFill>
                  <a:schemeClr val="bg1"/>
                </a:solidFill>
                <a:latin typeface="Calibri" panose="020F0502020204030204" pitchFamily="34" charset="0"/>
                <a:ea typeface="Calibri" panose="020F0502020204030204" pitchFamily="34" charset="0"/>
                <a:cs typeface="Times New Roman" panose="02020603050405020304" pitchFamily="18" charset="0"/>
              </a:rPr>
              <a:t>of ivory seized (nearly 40 tonnes)</a:t>
            </a:r>
            <a:endParaRPr lang="en-GB" sz="4000"/>
          </a:p>
        </p:txBody>
      </p:sp>
      <p:sp>
        <p:nvSpPr>
          <p:cNvPr id="9" name="Rectangle 8">
            <a:extLst>
              <a:ext uri="{FF2B5EF4-FFF2-40B4-BE49-F238E27FC236}">
                <a16:creationId xmlns:a16="http://schemas.microsoft.com/office/drawing/2014/main" xmlns="" id="{CF32E358-9978-4C76-8238-4921CAF5242E}"/>
              </a:ext>
            </a:extLst>
          </p:cNvPr>
          <p:cNvSpPr/>
          <p:nvPr/>
        </p:nvSpPr>
        <p:spPr>
          <a:xfrm>
            <a:off x="6416444" y="3717032"/>
            <a:ext cx="4720116" cy="2620717"/>
          </a:xfrm>
          <a:prstGeom prst="rect">
            <a:avLst/>
          </a:prstGeom>
        </p:spPr>
        <p:txBody>
          <a:bodyPr wrap="square" lIns="0" tIns="0" rIns="0" bIns="0">
            <a:spAutoFit/>
          </a:bodyPr>
          <a:lstStyle/>
          <a:p>
            <a:pPr algn="ctr">
              <a:lnSpc>
                <a:spcPct val="85000"/>
              </a:lnSpc>
            </a:pPr>
            <a:r>
              <a:rPr lang="en-GB" sz="4000">
                <a:solidFill>
                  <a:prstClr val="white"/>
                </a:solidFill>
                <a:latin typeface="Calibri" panose="020F0502020204030204" pitchFamily="34" charset="0"/>
                <a:ea typeface="Calibri" panose="020F0502020204030204" pitchFamily="34" charset="0"/>
                <a:cs typeface="Times New Roman" panose="02020603050405020304" pitchFamily="18" charset="0"/>
              </a:rPr>
              <a:t>Estimated </a:t>
            </a:r>
          </a:p>
          <a:p>
            <a:pPr algn="ctr">
              <a:lnSpc>
                <a:spcPct val="85000"/>
              </a:lnSpc>
            </a:pPr>
            <a:r>
              <a:rPr lang="en-GB" sz="8000" b="1">
                <a:solidFill>
                  <a:srgbClr val="EF4135"/>
                </a:solidFill>
                <a:latin typeface="Calibri" panose="020F0502020204030204" pitchFamily="34" charset="0"/>
                <a:cs typeface="Times New Roman" panose="02020603050405020304" pitchFamily="18" charset="0"/>
              </a:rPr>
              <a:t>55</a:t>
            </a:r>
            <a:br>
              <a:rPr lang="en-GB" sz="8000" b="1">
                <a:solidFill>
                  <a:srgbClr val="EF4135"/>
                </a:solidFill>
                <a:latin typeface="Calibri" panose="020F0502020204030204" pitchFamily="34" charset="0"/>
                <a:cs typeface="Times New Roman" panose="02020603050405020304" pitchFamily="18" charset="0"/>
              </a:rPr>
            </a:br>
            <a:r>
              <a:rPr lang="en-GB" sz="4000">
                <a:solidFill>
                  <a:schemeClr val="bg1"/>
                </a:solidFill>
                <a:latin typeface="Calibri" panose="020F0502020204030204" pitchFamily="34" charset="0"/>
                <a:ea typeface="Calibri" panose="020F0502020204030204" pitchFamily="34" charset="0"/>
                <a:cs typeface="Times New Roman" panose="02020603050405020304" pitchFamily="18" charset="0"/>
              </a:rPr>
              <a:t>elephants killed illegally every day</a:t>
            </a:r>
            <a:endParaRPr lang="en-GB" sz="4000"/>
          </a:p>
        </p:txBody>
      </p:sp>
    </p:spTree>
    <p:extLst>
      <p:ext uri="{BB962C8B-B14F-4D97-AF65-F5344CB8AC3E}">
        <p14:creationId xmlns:p14="http://schemas.microsoft.com/office/powerpoint/2010/main" val="382718653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750"/>
                                        <p:tgtEl>
                                          <p:spTgt spid="4"/>
                                        </p:tgtEl>
                                      </p:cBhvr>
                                    </p:animEffect>
                                  </p:childTnLst>
                                </p:cTn>
                              </p:par>
                            </p:childTnLst>
                          </p:cTn>
                        </p:par>
                        <p:par>
                          <p:cTn id="12" fill="hold">
                            <p:stCondLst>
                              <p:cond delay="1500"/>
                            </p:stCondLst>
                            <p:childTnLst>
                              <p:par>
                                <p:cTn id="13" presetID="10" presetClass="entr" presetSubtype="0"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childTnLst>
                          </p:cTn>
                        </p:par>
                        <p:par>
                          <p:cTn id="16" fill="hold">
                            <p:stCondLst>
                              <p:cond delay="3250"/>
                            </p:stCondLst>
                            <p:childTnLst>
                              <p:par>
                                <p:cTn id="17" presetID="10" presetClass="entr" presetSubtype="0" fill="hold" grpId="0"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750"/>
                                        <p:tgtEl>
                                          <p:spTgt spid="6"/>
                                        </p:tgtEl>
                                      </p:cBhvr>
                                    </p:animEffect>
                                  </p:childTnLst>
                                </p:cTn>
                              </p:par>
                            </p:childTnLst>
                          </p:cTn>
                        </p:par>
                        <p:par>
                          <p:cTn id="20" fill="hold">
                            <p:stCondLst>
                              <p:cond delay="5000"/>
                            </p:stCondLst>
                            <p:childTnLst>
                              <p:par>
                                <p:cTn id="21" presetID="10" presetClass="entr" presetSubtype="0" fill="hold" grpId="0" nodeType="afterEffect">
                                  <p:stCondLst>
                                    <p:cond delay="10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5"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53AF70A7-6359-4778-BB96-DA2D36908F80}"/>
              </a:ext>
            </a:extLst>
          </p:cNvPr>
          <p:cNvPicPr>
            <a:picLocks noChangeAspect="1"/>
          </p:cNvPicPr>
          <p:nvPr/>
        </p:nvPicPr>
        <p:blipFill rotWithShape="1">
          <a:blip r:embed="rId3">
            <a:extLst>
              <a:ext uri="{28A0092B-C50C-407E-A947-70E740481C1C}">
                <a14:useLocalDpi xmlns:a14="http://schemas.microsoft.com/office/drawing/2010/main" val="0"/>
              </a:ext>
            </a:extLst>
          </a:blip>
          <a:srcRect l="14727" r="26015"/>
          <a:stretch/>
        </p:blipFill>
        <p:spPr>
          <a:xfrm>
            <a:off x="6096000" y="0"/>
            <a:ext cx="6096000" cy="6858000"/>
          </a:xfrm>
          <a:prstGeom prst="rect">
            <a:avLst/>
          </a:prstGeom>
        </p:spPr>
      </p:pic>
      <p:sp>
        <p:nvSpPr>
          <p:cNvPr id="11" name="Content Placeholder 5">
            <a:extLst>
              <a:ext uri="{FF2B5EF4-FFF2-40B4-BE49-F238E27FC236}">
                <a16:creationId xmlns:a16="http://schemas.microsoft.com/office/drawing/2014/main" xmlns="" id="{B20324A0-E6A8-4566-AF59-54444C0DE451}"/>
              </a:ext>
            </a:extLst>
          </p:cNvPr>
          <p:cNvSpPr txBox="1">
            <a:spLocks/>
          </p:cNvSpPr>
          <p:nvPr/>
        </p:nvSpPr>
        <p:spPr>
          <a:xfrm>
            <a:off x="335360" y="766733"/>
            <a:ext cx="4777648" cy="5324535"/>
          </a:xfrm>
          <a:prstGeom prst="rect">
            <a:avLst/>
          </a:prstGeom>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GB" sz="4000"/>
              <a:t>Serious and </a:t>
            </a:r>
            <a:br>
              <a:rPr lang="en-GB" sz="4000"/>
            </a:br>
            <a:r>
              <a:rPr lang="en-GB" sz="4000"/>
              <a:t>Organised Crime </a:t>
            </a:r>
          </a:p>
          <a:p>
            <a:pPr>
              <a:spcBef>
                <a:spcPts val="2400"/>
              </a:spcBef>
            </a:pPr>
            <a:r>
              <a:rPr lang="en-GB" sz="4000"/>
              <a:t>Black and White </a:t>
            </a:r>
            <a:br>
              <a:rPr lang="en-GB" sz="4000"/>
            </a:br>
            <a:r>
              <a:rPr lang="en-GB" sz="4000"/>
              <a:t>rhino horn </a:t>
            </a:r>
          </a:p>
          <a:p>
            <a:pPr>
              <a:spcBef>
                <a:spcPts val="2400"/>
              </a:spcBef>
            </a:pPr>
            <a:r>
              <a:rPr lang="en-GB" sz="4000"/>
              <a:t>Value </a:t>
            </a:r>
          </a:p>
          <a:p>
            <a:pPr>
              <a:spcBef>
                <a:spcPts val="2400"/>
              </a:spcBef>
            </a:pPr>
            <a:r>
              <a:rPr lang="en-GB" sz="4000"/>
              <a:t>How many </a:t>
            </a:r>
            <a:br>
              <a:rPr lang="en-GB" sz="4000"/>
            </a:br>
            <a:r>
              <a:rPr lang="en-GB" sz="4000"/>
              <a:t>rhinos left? </a:t>
            </a:r>
            <a:endParaRPr lang="en-US" sz="4000"/>
          </a:p>
        </p:txBody>
      </p:sp>
      <p:sp>
        <p:nvSpPr>
          <p:cNvPr id="13" name="TextBox 12">
            <a:extLst>
              <a:ext uri="{FF2B5EF4-FFF2-40B4-BE49-F238E27FC236}">
                <a16:creationId xmlns:a16="http://schemas.microsoft.com/office/drawing/2014/main" xmlns="" id="{E895C63B-1BEA-4049-A06A-C61C229454F1}"/>
              </a:ext>
            </a:extLst>
          </p:cNvPr>
          <p:cNvSpPr txBox="1"/>
          <p:nvPr/>
        </p:nvSpPr>
        <p:spPr>
          <a:xfrm>
            <a:off x="4706039" y="457019"/>
            <a:ext cx="2779923" cy="2779923"/>
          </a:xfrm>
          <a:prstGeom prst="ellipse">
            <a:avLst/>
          </a:prstGeom>
          <a:solidFill>
            <a:schemeClr val="accent1"/>
          </a:solidFill>
        </p:spPr>
        <p:txBody>
          <a:bodyPr wrap="none" anchor="ctr" anchorCtr="0">
            <a:noAutofit/>
          </a:bodyPr>
          <a:lstStyle/>
          <a:p>
            <a:pPr algn="ctr"/>
            <a:r>
              <a:rPr lang="en-GB" sz="4800" b="1">
                <a:solidFill>
                  <a:schemeClr val="bg1"/>
                </a:solidFill>
              </a:rPr>
              <a:t>c.27,000</a:t>
            </a:r>
            <a:br>
              <a:rPr lang="en-GB" sz="4800" b="1">
                <a:solidFill>
                  <a:schemeClr val="bg1"/>
                </a:solidFill>
              </a:rPr>
            </a:br>
            <a:r>
              <a:rPr lang="en-GB" sz="2800" b="1">
                <a:solidFill>
                  <a:schemeClr val="bg1"/>
                </a:solidFill>
              </a:rPr>
              <a:t>rhinos remain</a:t>
            </a:r>
            <a:br>
              <a:rPr lang="en-GB" sz="2800" b="1">
                <a:solidFill>
                  <a:schemeClr val="bg1"/>
                </a:solidFill>
              </a:rPr>
            </a:br>
            <a:r>
              <a:rPr lang="en-GB" sz="2800" b="1">
                <a:solidFill>
                  <a:schemeClr val="bg1"/>
                </a:solidFill>
              </a:rPr>
              <a:t>in the wild</a:t>
            </a:r>
            <a:endParaRPr lang="en-US" sz="2800" b="1">
              <a:solidFill>
                <a:schemeClr val="bg1"/>
              </a:solidFill>
            </a:endParaRPr>
          </a:p>
        </p:txBody>
      </p:sp>
    </p:spTree>
    <p:extLst>
      <p:ext uri="{BB962C8B-B14F-4D97-AF65-F5344CB8AC3E}">
        <p14:creationId xmlns:p14="http://schemas.microsoft.com/office/powerpoint/2010/main" val="171461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5E96DE26-37DC-455D-BA59-27119E4277B2}"/>
              </a:ext>
            </a:extLst>
          </p:cNvPr>
          <p:cNvSpPr txBox="1">
            <a:spLocks/>
          </p:cNvSpPr>
          <p:nvPr/>
        </p:nvSpPr>
        <p:spPr>
          <a:xfrm>
            <a:off x="479376" y="258901"/>
            <a:ext cx="5112530" cy="4401205"/>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None/>
            </a:pPr>
            <a:r>
              <a:rPr lang="en-GB" sz="4000" b="1">
                <a:solidFill>
                  <a:schemeClr val="accent1"/>
                </a:solidFill>
              </a:rPr>
              <a:t>Where is this happening?</a:t>
            </a:r>
          </a:p>
          <a:p>
            <a:pPr>
              <a:spcBef>
                <a:spcPts val="2400"/>
              </a:spcBef>
            </a:pPr>
            <a:r>
              <a:rPr lang="en-GB" sz="4000"/>
              <a:t>Routes for drugs and people tested with wildlife crime goods</a:t>
            </a:r>
          </a:p>
          <a:p>
            <a:pPr>
              <a:spcBef>
                <a:spcPts val="2400"/>
              </a:spcBef>
            </a:pPr>
            <a:r>
              <a:rPr lang="en-GB" sz="4000"/>
              <a:t>Flow of goods to Asia</a:t>
            </a:r>
          </a:p>
        </p:txBody>
      </p:sp>
      <p:pic>
        <p:nvPicPr>
          <p:cNvPr id="8" name="Picture 7">
            <a:extLst>
              <a:ext uri="{FF2B5EF4-FFF2-40B4-BE49-F238E27FC236}">
                <a16:creationId xmlns:a16="http://schemas.microsoft.com/office/drawing/2014/main" xmlns="" id="{04A0EE23-608A-468A-AB74-96576918B3DA}"/>
              </a:ext>
            </a:extLst>
          </p:cNvPr>
          <p:cNvPicPr>
            <a:picLocks noChangeAspect="1"/>
          </p:cNvPicPr>
          <p:nvPr/>
        </p:nvPicPr>
        <p:blipFill rotWithShape="1">
          <a:blip r:embed="rId2">
            <a:extLst>
              <a:ext uri="{28A0092B-C50C-407E-A947-70E740481C1C}">
                <a14:useLocalDpi xmlns:a14="http://schemas.microsoft.com/office/drawing/2010/main" val="0"/>
              </a:ext>
            </a:extLst>
          </a:blip>
          <a:srcRect l="36393" r="12573"/>
          <a:stretch/>
        </p:blipFill>
        <p:spPr>
          <a:xfrm>
            <a:off x="7199800" y="932882"/>
            <a:ext cx="4992200" cy="4992237"/>
          </a:xfrm>
          <a:prstGeom prst="rect">
            <a:avLst/>
          </a:prstGeom>
        </p:spPr>
      </p:pic>
      <p:sp>
        <p:nvSpPr>
          <p:cNvPr id="10" name="TextBox 9">
            <a:extLst>
              <a:ext uri="{FF2B5EF4-FFF2-40B4-BE49-F238E27FC236}">
                <a16:creationId xmlns:a16="http://schemas.microsoft.com/office/drawing/2014/main" xmlns="" id="{A0050B56-92C8-49F7-8A28-B659BEEDA8DC}"/>
              </a:ext>
            </a:extLst>
          </p:cNvPr>
          <p:cNvSpPr txBox="1"/>
          <p:nvPr/>
        </p:nvSpPr>
        <p:spPr>
          <a:xfrm>
            <a:off x="7104112" y="6021288"/>
            <a:ext cx="4992200" cy="461665"/>
          </a:xfrm>
          <a:prstGeom prst="rect">
            <a:avLst/>
          </a:prstGeom>
          <a:noFill/>
        </p:spPr>
        <p:txBody>
          <a:bodyPr wrap="square">
            <a:spAutoFit/>
          </a:bodyPr>
          <a:lstStyle/>
          <a:p>
            <a:r>
              <a:rPr lang="en-GB" sz="1200">
                <a:solidFill>
                  <a:schemeClr val="bg1"/>
                </a:solidFill>
              </a:rPr>
              <a:t>Source: Flying under the Radar, Wildlife Trafficking in the Air Transport Sector, Mary Utermohlen &amp; Patrick Baine, (2017). TRAFFIC. Cambridge, UK</a:t>
            </a:r>
            <a:endParaRPr lang="en-US" sz="1200">
              <a:solidFill>
                <a:schemeClr val="bg1"/>
              </a:solidFill>
            </a:endParaRPr>
          </a:p>
        </p:txBody>
      </p:sp>
    </p:spTree>
    <p:extLst>
      <p:ext uri="{BB962C8B-B14F-4D97-AF65-F5344CB8AC3E}">
        <p14:creationId xmlns:p14="http://schemas.microsoft.com/office/powerpoint/2010/main" val="66100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xmlns="" id="{E7F61F10-3BBE-440F-B4F3-B523F5E9103C}"/>
              </a:ext>
            </a:extLst>
          </p:cNvPr>
          <p:cNvPicPr>
            <a:picLocks noChangeAspect="1"/>
          </p:cNvPicPr>
          <p:nvPr/>
        </p:nvPicPr>
        <p:blipFill rotWithShape="1">
          <a:blip r:embed="rId3" cstate="email">
            <a:extLst>
              <a:ext uri="{28A0092B-C50C-407E-A947-70E740481C1C}">
                <a14:useLocalDpi xmlns:a14="http://schemas.microsoft.com/office/drawing/2010/main"/>
              </a:ext>
            </a:extLst>
          </a:blip>
          <a:stretch>
            <a:fillRect/>
          </a:stretch>
        </p:blipFill>
        <p:spPr>
          <a:xfrm>
            <a:off x="-600" y="104448"/>
            <a:ext cx="12193200" cy="6649104"/>
          </a:xfrm>
          <a:prstGeom prst="rect">
            <a:avLst/>
          </a:prstGeom>
        </p:spPr>
      </p:pic>
      <p:pic>
        <p:nvPicPr>
          <p:cNvPr id="76" name="Picture 75">
            <a:extLst>
              <a:ext uri="{FF2B5EF4-FFF2-40B4-BE49-F238E27FC236}">
                <a16:creationId xmlns:a16="http://schemas.microsoft.com/office/drawing/2014/main" xmlns="" id="{D2DDED3E-DFE7-4DED-80DE-36024F94A6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200" b="10200"/>
          <a:stretch/>
        </p:blipFill>
        <p:spPr>
          <a:xfrm>
            <a:off x="5059069" y="1383957"/>
            <a:ext cx="1137558" cy="1137558"/>
          </a:xfrm>
          <a:prstGeom prst="ellipse">
            <a:avLst/>
          </a:prstGeom>
          <a:ln>
            <a:solidFill>
              <a:schemeClr val="bg1"/>
            </a:solidFill>
          </a:ln>
        </p:spPr>
      </p:pic>
      <p:pic>
        <p:nvPicPr>
          <p:cNvPr id="78" name="Picture 77">
            <a:extLst>
              <a:ext uri="{FF2B5EF4-FFF2-40B4-BE49-F238E27FC236}">
                <a16:creationId xmlns:a16="http://schemas.microsoft.com/office/drawing/2014/main" xmlns="" id="{D8C026F3-9322-47F6-B5E6-86929EDCDD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890" r="9890"/>
          <a:stretch/>
        </p:blipFill>
        <p:spPr>
          <a:xfrm>
            <a:off x="5059069" y="1383957"/>
            <a:ext cx="1137558" cy="1137558"/>
          </a:xfrm>
          <a:prstGeom prst="ellipse">
            <a:avLst/>
          </a:prstGeom>
          <a:ln>
            <a:solidFill>
              <a:schemeClr val="bg1"/>
            </a:solidFill>
          </a:ln>
        </p:spPr>
      </p:pic>
      <p:pic>
        <p:nvPicPr>
          <p:cNvPr id="79" name="Picture 78">
            <a:extLst>
              <a:ext uri="{FF2B5EF4-FFF2-40B4-BE49-F238E27FC236}">
                <a16:creationId xmlns:a16="http://schemas.microsoft.com/office/drawing/2014/main" xmlns="" id="{49F9BA90-7BD3-46FE-B3DC-6BF5BB93205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7212" t="14327" r="44995" b="36269"/>
          <a:stretch/>
        </p:blipFill>
        <p:spPr bwMode="auto">
          <a:xfrm>
            <a:off x="5059069" y="1383957"/>
            <a:ext cx="1137558" cy="1137558"/>
          </a:xfrm>
          <a:prstGeom prst="ellipse">
            <a:avLst/>
          </a:prstGeom>
          <a:ln>
            <a:solidFill>
              <a:schemeClr val="bg1"/>
            </a:solidFill>
          </a:ln>
          <a:extLst>
            <a:ext uri="{53640926-AAD7-44d8-BBD7-CCE9431645EC}">
              <a14:shadowObscured xmlns:a14="http://schemas.microsoft.com/office/drawing/2010/main"/>
            </a:ext>
          </a:extLst>
        </p:spPr>
      </p:pic>
      <p:pic>
        <p:nvPicPr>
          <p:cNvPr id="75" name="Picture 74">
            <a:extLst>
              <a:ext uri="{FF2B5EF4-FFF2-40B4-BE49-F238E27FC236}">
                <a16:creationId xmlns:a16="http://schemas.microsoft.com/office/drawing/2014/main" xmlns="" id="{60584612-4E55-4EAD-9B3B-B5B1F73E3D2F}"/>
              </a:ext>
            </a:extLst>
          </p:cNvPr>
          <p:cNvPicPr>
            <a:picLocks noChangeAspect="1"/>
          </p:cNvPicPr>
          <p:nvPr/>
        </p:nvPicPr>
        <p:blipFill rotWithShape="1">
          <a:blip r:embed="rId7">
            <a:extLst>
              <a:ext uri="{28A0092B-C50C-407E-A947-70E740481C1C}">
                <a14:useLocalDpi xmlns:a14="http://schemas.microsoft.com/office/drawing/2010/main" val="0"/>
              </a:ext>
            </a:extLst>
          </a:blip>
          <a:srcRect l="19930" r="19930"/>
          <a:stretch/>
        </p:blipFill>
        <p:spPr>
          <a:xfrm>
            <a:off x="5059069" y="1383957"/>
            <a:ext cx="1137558" cy="1137558"/>
          </a:xfrm>
          <a:prstGeom prst="ellipse">
            <a:avLst/>
          </a:prstGeom>
          <a:ln>
            <a:solidFill>
              <a:schemeClr val="bg1"/>
            </a:solidFill>
          </a:ln>
        </p:spPr>
      </p:pic>
      <p:cxnSp>
        <p:nvCxnSpPr>
          <p:cNvPr id="101" name="Straight Arrow Connector 100">
            <a:extLst>
              <a:ext uri="{FF2B5EF4-FFF2-40B4-BE49-F238E27FC236}">
                <a16:creationId xmlns:a16="http://schemas.microsoft.com/office/drawing/2014/main" xmlns="" id="{E227376C-D0DF-4F47-85F9-C407C48FF98F}"/>
              </a:ext>
            </a:extLst>
          </p:cNvPr>
          <p:cNvCxnSpPr>
            <a:cxnSpLocks/>
          </p:cNvCxnSpPr>
          <p:nvPr/>
        </p:nvCxnSpPr>
        <p:spPr>
          <a:xfrm>
            <a:off x="5577001" y="1936750"/>
            <a:ext cx="32967" cy="1881488"/>
          </a:xfrm>
          <a:prstGeom prst="straightConnector1">
            <a:avLst/>
          </a:prstGeom>
          <a:solidFill>
            <a:schemeClr val="accent1"/>
          </a:solidFill>
          <a:ln w="60325">
            <a:gradFill flip="none" rotWithShape="1">
              <a:gsLst>
                <a:gs pos="75000">
                  <a:schemeClr val="accent1"/>
                </a:gs>
                <a:gs pos="0">
                  <a:schemeClr val="accent1"/>
                </a:gs>
                <a:gs pos="93000">
                  <a:schemeClr val="accent1">
                    <a:alpha val="0"/>
                  </a:schemeClr>
                </a:gs>
              </a:gsLst>
              <a:lin ang="1620000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xmlns="" id="{B8110543-A8CA-42CD-A6C4-C10D5364BEBB}"/>
              </a:ext>
            </a:extLst>
          </p:cNvPr>
          <p:cNvCxnSpPr>
            <a:cxnSpLocks/>
          </p:cNvCxnSpPr>
          <p:nvPr/>
        </p:nvCxnSpPr>
        <p:spPr>
          <a:xfrm>
            <a:off x="5609968" y="2006600"/>
            <a:ext cx="1163994" cy="1152354"/>
          </a:xfrm>
          <a:prstGeom prst="straightConnector1">
            <a:avLst/>
          </a:prstGeom>
          <a:solidFill>
            <a:schemeClr val="accent1"/>
          </a:solidFill>
          <a:ln w="60325">
            <a:gradFill flip="none" rotWithShape="1">
              <a:gsLst>
                <a:gs pos="75000">
                  <a:schemeClr val="accent1"/>
                </a:gs>
                <a:gs pos="0">
                  <a:schemeClr val="accent1"/>
                </a:gs>
                <a:gs pos="93000">
                  <a:schemeClr val="accent1">
                    <a:alpha val="0"/>
                  </a:schemeClr>
                </a:gs>
              </a:gsLst>
              <a:lin ang="1620000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xmlns="" id="{560244A6-37EF-4F2D-8089-F07687E25023}"/>
              </a:ext>
            </a:extLst>
          </p:cNvPr>
          <p:cNvCxnSpPr>
            <a:cxnSpLocks/>
          </p:cNvCxnSpPr>
          <p:nvPr/>
        </p:nvCxnSpPr>
        <p:spPr>
          <a:xfrm>
            <a:off x="5577001" y="1936750"/>
            <a:ext cx="2776167" cy="1467744"/>
          </a:xfrm>
          <a:prstGeom prst="straightConnector1">
            <a:avLst/>
          </a:prstGeom>
          <a:solidFill>
            <a:schemeClr val="accent1"/>
          </a:solidFill>
          <a:ln w="60325">
            <a:gradFill flip="none" rotWithShape="1">
              <a:gsLst>
                <a:gs pos="75000">
                  <a:schemeClr val="accent1"/>
                </a:gs>
                <a:gs pos="0">
                  <a:schemeClr val="accent1"/>
                </a:gs>
                <a:gs pos="93000">
                  <a:schemeClr val="accent1">
                    <a:alpha val="0"/>
                  </a:schemeClr>
                </a:gs>
              </a:gsLst>
              <a:lin ang="1620000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xmlns="" id="{FEB0511D-EDF9-4C08-8483-C0187134E206}"/>
              </a:ext>
            </a:extLst>
          </p:cNvPr>
          <p:cNvCxnSpPr>
            <a:cxnSpLocks/>
          </p:cNvCxnSpPr>
          <p:nvPr/>
        </p:nvCxnSpPr>
        <p:spPr>
          <a:xfrm>
            <a:off x="5492750" y="1841500"/>
            <a:ext cx="1368411" cy="2675497"/>
          </a:xfrm>
          <a:prstGeom prst="straightConnector1">
            <a:avLst/>
          </a:prstGeom>
          <a:solidFill>
            <a:schemeClr val="accent1"/>
          </a:solidFill>
          <a:ln w="60325">
            <a:gradFill flip="none" rotWithShape="1">
              <a:gsLst>
                <a:gs pos="75000">
                  <a:schemeClr val="accent1"/>
                </a:gs>
                <a:gs pos="0">
                  <a:schemeClr val="accent1"/>
                </a:gs>
                <a:gs pos="93000">
                  <a:schemeClr val="accent1">
                    <a:alpha val="0"/>
                  </a:schemeClr>
                </a:gs>
              </a:gsLst>
              <a:lin ang="16200000" scaled="1"/>
              <a:tileRect/>
            </a:gra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350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2000"/>
                                        <p:tgtEl>
                                          <p:spTgt spid="105"/>
                                        </p:tgtEl>
                                      </p:cBhvr>
                                    </p:animEffect>
                                  </p:childTnLst>
                                </p:cTn>
                              </p:par>
                              <p:par>
                                <p:cTn id="8" presetID="22" presetClass="entr" presetSubtype="8" fill="hold" nodeType="withEffect">
                                  <p:stCondLst>
                                    <p:cond delay="0"/>
                                  </p:stCondLst>
                                  <p:childTnLst>
                                    <p:set>
                                      <p:cBhvr>
                                        <p:cTn id="9" dur="1" fill="hold">
                                          <p:stCondLst>
                                            <p:cond delay="0"/>
                                          </p:stCondLst>
                                        </p:cTn>
                                        <p:tgtEl>
                                          <p:spTgt spid="103"/>
                                        </p:tgtEl>
                                        <p:attrNameLst>
                                          <p:attrName>style.visibility</p:attrName>
                                        </p:attrNameLst>
                                      </p:cBhvr>
                                      <p:to>
                                        <p:strVal val="visible"/>
                                      </p:to>
                                    </p:set>
                                    <p:animEffect transition="in" filter="wipe(left)">
                                      <p:cBhvr>
                                        <p:cTn id="10" dur="2000"/>
                                        <p:tgtEl>
                                          <p:spTgt spid="103"/>
                                        </p:tgtEl>
                                      </p:cBhvr>
                                    </p:animEffect>
                                  </p:childTnLst>
                                </p:cTn>
                              </p:par>
                              <p:par>
                                <p:cTn id="11" presetID="22" presetClass="entr" presetSubtype="1" fill="hold" nodeType="withEffect">
                                  <p:stCondLst>
                                    <p:cond delay="0"/>
                                  </p:stCondLst>
                                  <p:childTnLst>
                                    <p:set>
                                      <p:cBhvr>
                                        <p:cTn id="12" dur="1" fill="hold">
                                          <p:stCondLst>
                                            <p:cond delay="0"/>
                                          </p:stCondLst>
                                        </p:cTn>
                                        <p:tgtEl>
                                          <p:spTgt spid="106"/>
                                        </p:tgtEl>
                                        <p:attrNameLst>
                                          <p:attrName>style.visibility</p:attrName>
                                        </p:attrNameLst>
                                      </p:cBhvr>
                                      <p:to>
                                        <p:strVal val="visible"/>
                                      </p:to>
                                    </p:set>
                                    <p:animEffect transition="in" filter="wipe(up)">
                                      <p:cBhvr>
                                        <p:cTn id="13" dur="2000"/>
                                        <p:tgtEl>
                                          <p:spTgt spid="106"/>
                                        </p:tgtEl>
                                      </p:cBhvr>
                                    </p:animEffect>
                                  </p:childTnLst>
                                </p:cTn>
                              </p:par>
                              <p:par>
                                <p:cTn id="14" presetID="22" presetClass="entr" presetSubtype="1" fill="hold" nodeType="with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wipe(up)">
                                      <p:cBhvr>
                                        <p:cTn id="16" dur="2000"/>
                                        <p:tgtEl>
                                          <p:spTgt spid="101"/>
                                        </p:tgtEl>
                                      </p:cBhvr>
                                    </p:animEffect>
                                  </p:childTnLst>
                                </p:cTn>
                              </p:par>
                              <p:par>
                                <p:cTn id="17" presetID="53" presetClass="entr" presetSubtype="16"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anim calcmode="lin" valueType="num">
                                      <p:cBhvr>
                                        <p:cTn id="19" dur="2000" fill="hold"/>
                                        <p:tgtEl>
                                          <p:spTgt spid="76"/>
                                        </p:tgtEl>
                                        <p:attrNameLst>
                                          <p:attrName>ppt_w</p:attrName>
                                        </p:attrNameLst>
                                      </p:cBhvr>
                                      <p:tavLst>
                                        <p:tav tm="0">
                                          <p:val>
                                            <p:fltVal val="0"/>
                                          </p:val>
                                        </p:tav>
                                        <p:tav tm="100000">
                                          <p:val>
                                            <p:strVal val="#ppt_w"/>
                                          </p:val>
                                        </p:tav>
                                      </p:tavLst>
                                    </p:anim>
                                    <p:anim calcmode="lin" valueType="num">
                                      <p:cBhvr>
                                        <p:cTn id="20" dur="2000" fill="hold"/>
                                        <p:tgtEl>
                                          <p:spTgt spid="76"/>
                                        </p:tgtEl>
                                        <p:attrNameLst>
                                          <p:attrName>ppt_h</p:attrName>
                                        </p:attrNameLst>
                                      </p:cBhvr>
                                      <p:tavLst>
                                        <p:tav tm="0">
                                          <p:val>
                                            <p:fltVal val="0"/>
                                          </p:val>
                                        </p:tav>
                                        <p:tav tm="100000">
                                          <p:val>
                                            <p:strVal val="#ppt_h"/>
                                          </p:val>
                                        </p:tav>
                                      </p:tavLst>
                                    </p:anim>
                                    <p:animEffect transition="in" filter="fade">
                                      <p:cBhvr>
                                        <p:cTn id="21" dur="2000"/>
                                        <p:tgtEl>
                                          <p:spTgt spid="76"/>
                                        </p:tgtEl>
                                      </p:cBhvr>
                                    </p:animEffect>
                                  </p:childTnLst>
                                </p:cTn>
                              </p:par>
                              <p:par>
                                <p:cTn id="22" presetID="53" presetClass="entr" presetSubtype="16" fill="hold" nodeType="withEffect">
                                  <p:stCondLst>
                                    <p:cond delay="0"/>
                                  </p:stCondLst>
                                  <p:childTnLst>
                                    <p:set>
                                      <p:cBhvr>
                                        <p:cTn id="23" dur="1" fill="hold">
                                          <p:stCondLst>
                                            <p:cond delay="0"/>
                                          </p:stCondLst>
                                        </p:cTn>
                                        <p:tgtEl>
                                          <p:spTgt spid="75"/>
                                        </p:tgtEl>
                                        <p:attrNameLst>
                                          <p:attrName>style.visibility</p:attrName>
                                        </p:attrNameLst>
                                      </p:cBhvr>
                                      <p:to>
                                        <p:strVal val="visible"/>
                                      </p:to>
                                    </p:set>
                                    <p:anim calcmode="lin" valueType="num">
                                      <p:cBhvr>
                                        <p:cTn id="24" dur="2000" fill="hold"/>
                                        <p:tgtEl>
                                          <p:spTgt spid="75"/>
                                        </p:tgtEl>
                                        <p:attrNameLst>
                                          <p:attrName>ppt_w</p:attrName>
                                        </p:attrNameLst>
                                      </p:cBhvr>
                                      <p:tavLst>
                                        <p:tav tm="0">
                                          <p:val>
                                            <p:fltVal val="0"/>
                                          </p:val>
                                        </p:tav>
                                        <p:tav tm="100000">
                                          <p:val>
                                            <p:strVal val="#ppt_w"/>
                                          </p:val>
                                        </p:tav>
                                      </p:tavLst>
                                    </p:anim>
                                    <p:anim calcmode="lin" valueType="num">
                                      <p:cBhvr>
                                        <p:cTn id="25" dur="2000" fill="hold"/>
                                        <p:tgtEl>
                                          <p:spTgt spid="75"/>
                                        </p:tgtEl>
                                        <p:attrNameLst>
                                          <p:attrName>ppt_h</p:attrName>
                                        </p:attrNameLst>
                                      </p:cBhvr>
                                      <p:tavLst>
                                        <p:tav tm="0">
                                          <p:val>
                                            <p:fltVal val="0"/>
                                          </p:val>
                                        </p:tav>
                                        <p:tav tm="100000">
                                          <p:val>
                                            <p:strVal val="#ppt_h"/>
                                          </p:val>
                                        </p:tav>
                                      </p:tavLst>
                                    </p:anim>
                                    <p:animEffect transition="in" filter="fade">
                                      <p:cBhvr>
                                        <p:cTn id="26" dur="2000"/>
                                        <p:tgtEl>
                                          <p:spTgt spid="75"/>
                                        </p:tgtEl>
                                      </p:cBhvr>
                                    </p:animEffect>
                                  </p:childTnLst>
                                </p:cTn>
                              </p:par>
                              <p:par>
                                <p:cTn id="27" presetID="53" presetClass="entr" presetSubtype="16" fill="hold" nodeType="withEffect">
                                  <p:stCondLst>
                                    <p:cond delay="0"/>
                                  </p:stCondLst>
                                  <p:childTnLst>
                                    <p:set>
                                      <p:cBhvr>
                                        <p:cTn id="28" dur="1" fill="hold">
                                          <p:stCondLst>
                                            <p:cond delay="0"/>
                                          </p:stCondLst>
                                        </p:cTn>
                                        <p:tgtEl>
                                          <p:spTgt spid="78"/>
                                        </p:tgtEl>
                                        <p:attrNameLst>
                                          <p:attrName>style.visibility</p:attrName>
                                        </p:attrNameLst>
                                      </p:cBhvr>
                                      <p:to>
                                        <p:strVal val="visible"/>
                                      </p:to>
                                    </p:set>
                                    <p:anim calcmode="lin" valueType="num">
                                      <p:cBhvr>
                                        <p:cTn id="29" dur="2000" fill="hold"/>
                                        <p:tgtEl>
                                          <p:spTgt spid="78"/>
                                        </p:tgtEl>
                                        <p:attrNameLst>
                                          <p:attrName>ppt_w</p:attrName>
                                        </p:attrNameLst>
                                      </p:cBhvr>
                                      <p:tavLst>
                                        <p:tav tm="0">
                                          <p:val>
                                            <p:fltVal val="0"/>
                                          </p:val>
                                        </p:tav>
                                        <p:tav tm="100000">
                                          <p:val>
                                            <p:strVal val="#ppt_w"/>
                                          </p:val>
                                        </p:tav>
                                      </p:tavLst>
                                    </p:anim>
                                    <p:anim calcmode="lin" valueType="num">
                                      <p:cBhvr>
                                        <p:cTn id="30" dur="2000" fill="hold"/>
                                        <p:tgtEl>
                                          <p:spTgt spid="78"/>
                                        </p:tgtEl>
                                        <p:attrNameLst>
                                          <p:attrName>ppt_h</p:attrName>
                                        </p:attrNameLst>
                                      </p:cBhvr>
                                      <p:tavLst>
                                        <p:tav tm="0">
                                          <p:val>
                                            <p:fltVal val="0"/>
                                          </p:val>
                                        </p:tav>
                                        <p:tav tm="100000">
                                          <p:val>
                                            <p:strVal val="#ppt_h"/>
                                          </p:val>
                                        </p:tav>
                                      </p:tavLst>
                                    </p:anim>
                                    <p:animEffect transition="in" filter="fade">
                                      <p:cBhvr>
                                        <p:cTn id="31" dur="2000"/>
                                        <p:tgtEl>
                                          <p:spTgt spid="78"/>
                                        </p:tgtEl>
                                      </p:cBhvr>
                                    </p:animEffect>
                                  </p:childTnLst>
                                </p:cTn>
                              </p:par>
                              <p:par>
                                <p:cTn id="32" presetID="53" presetClass="entr" presetSubtype="16" fill="hold" nodeType="withEffect">
                                  <p:stCondLst>
                                    <p:cond delay="0"/>
                                  </p:stCondLst>
                                  <p:childTnLst>
                                    <p:set>
                                      <p:cBhvr>
                                        <p:cTn id="33" dur="1" fill="hold">
                                          <p:stCondLst>
                                            <p:cond delay="0"/>
                                          </p:stCondLst>
                                        </p:cTn>
                                        <p:tgtEl>
                                          <p:spTgt spid="79"/>
                                        </p:tgtEl>
                                        <p:attrNameLst>
                                          <p:attrName>style.visibility</p:attrName>
                                        </p:attrNameLst>
                                      </p:cBhvr>
                                      <p:to>
                                        <p:strVal val="visible"/>
                                      </p:to>
                                    </p:set>
                                    <p:anim calcmode="lin" valueType="num">
                                      <p:cBhvr>
                                        <p:cTn id="34" dur="2000" fill="hold"/>
                                        <p:tgtEl>
                                          <p:spTgt spid="79"/>
                                        </p:tgtEl>
                                        <p:attrNameLst>
                                          <p:attrName>ppt_w</p:attrName>
                                        </p:attrNameLst>
                                      </p:cBhvr>
                                      <p:tavLst>
                                        <p:tav tm="0">
                                          <p:val>
                                            <p:fltVal val="0"/>
                                          </p:val>
                                        </p:tav>
                                        <p:tav tm="100000">
                                          <p:val>
                                            <p:strVal val="#ppt_w"/>
                                          </p:val>
                                        </p:tav>
                                      </p:tavLst>
                                    </p:anim>
                                    <p:anim calcmode="lin" valueType="num">
                                      <p:cBhvr>
                                        <p:cTn id="35" dur="2000" fill="hold"/>
                                        <p:tgtEl>
                                          <p:spTgt spid="79"/>
                                        </p:tgtEl>
                                        <p:attrNameLst>
                                          <p:attrName>ppt_h</p:attrName>
                                        </p:attrNameLst>
                                      </p:cBhvr>
                                      <p:tavLst>
                                        <p:tav tm="0">
                                          <p:val>
                                            <p:fltVal val="0"/>
                                          </p:val>
                                        </p:tav>
                                        <p:tav tm="100000">
                                          <p:val>
                                            <p:strVal val="#ppt_h"/>
                                          </p:val>
                                        </p:tav>
                                      </p:tavLst>
                                    </p:anim>
                                    <p:animEffect transition="in" filter="fade">
                                      <p:cBhvr>
                                        <p:cTn id="36" dur="2000"/>
                                        <p:tgtEl>
                                          <p:spTgt spid="79"/>
                                        </p:tgtEl>
                                      </p:cBhvr>
                                    </p:animEffect>
                                  </p:childTnLst>
                                </p:cTn>
                              </p:par>
                              <p:par>
                                <p:cTn id="37" presetID="42" presetClass="path" presetSubtype="0" accel="50000" decel="50000" fill="hold" nodeType="withEffect">
                                  <p:stCondLst>
                                    <p:cond delay="0"/>
                                  </p:stCondLst>
                                  <p:childTnLst>
                                    <p:animMotion origin="layout" path="M -0.00169 0.00047 L 0.23463 0.18449 " pathEditMode="relative" rAng="0" ptsTypes="AA">
                                      <p:cBhvr>
                                        <p:cTn id="38" dur="2000" fill="hold"/>
                                        <p:tgtEl>
                                          <p:spTgt spid="76"/>
                                        </p:tgtEl>
                                        <p:attrNameLst>
                                          <p:attrName>ppt_x</p:attrName>
                                          <p:attrName>ppt_y</p:attrName>
                                        </p:attrNameLst>
                                      </p:cBhvr>
                                      <p:rCtr x="11810" y="9190"/>
                                    </p:animMotion>
                                  </p:childTnLst>
                                </p:cTn>
                              </p:par>
                              <p:par>
                                <p:cTn id="39" presetID="42" presetClass="path" presetSubtype="0" accel="50000" decel="50000" fill="hold" nodeType="withEffect">
                                  <p:stCondLst>
                                    <p:cond delay="0"/>
                                  </p:stCondLst>
                                  <p:childTnLst>
                                    <p:animMotion origin="layout" path="M 1.45833E-6 -2.22222E-6 L 1.45833E-6 0.28634 " pathEditMode="relative" rAng="0" ptsTypes="AA">
                                      <p:cBhvr>
                                        <p:cTn id="40" dur="2000" fill="hold"/>
                                        <p:tgtEl>
                                          <p:spTgt spid="75"/>
                                        </p:tgtEl>
                                        <p:attrNameLst>
                                          <p:attrName>ppt_x</p:attrName>
                                          <p:attrName>ppt_y</p:attrName>
                                        </p:attrNameLst>
                                      </p:cBhvr>
                                      <p:rCtr x="0" y="14306"/>
                                    </p:animMotion>
                                  </p:childTnLst>
                                </p:cTn>
                              </p:par>
                              <p:par>
                                <p:cTn id="41" presetID="42" presetClass="path" presetSubtype="0" accel="50000" decel="50000" fill="hold" nodeType="withEffect">
                                  <p:stCondLst>
                                    <p:cond delay="0"/>
                                  </p:stCondLst>
                                  <p:childTnLst>
                                    <p:animMotion origin="layout" path="M 1.45833E-6 -2.22222E-6 L 0.10351 0.19815 " pathEditMode="relative" rAng="0" ptsTypes="AA">
                                      <p:cBhvr>
                                        <p:cTn id="42" dur="2000" fill="hold"/>
                                        <p:tgtEl>
                                          <p:spTgt spid="78"/>
                                        </p:tgtEl>
                                        <p:attrNameLst>
                                          <p:attrName>ppt_x</p:attrName>
                                          <p:attrName>ppt_y</p:attrName>
                                        </p:attrNameLst>
                                      </p:cBhvr>
                                      <p:rCtr x="5169" y="9907"/>
                                    </p:animMotion>
                                  </p:childTnLst>
                                </p:cTn>
                              </p:par>
                              <p:par>
                                <p:cTn id="43" presetID="42" presetClass="path" presetSubtype="0" accel="50000" decel="50000" fill="hold" nodeType="withEffect">
                                  <p:stCondLst>
                                    <p:cond delay="0"/>
                                  </p:stCondLst>
                                  <p:childTnLst>
                                    <p:animMotion origin="layout" path="M 1.45833E-6 -2.22222E-6 L 0.10351 0.4 " pathEditMode="relative" rAng="0" ptsTypes="AA">
                                      <p:cBhvr>
                                        <p:cTn id="44" dur="2000" fill="hold"/>
                                        <p:tgtEl>
                                          <p:spTgt spid="79"/>
                                        </p:tgtEl>
                                        <p:attrNameLst>
                                          <p:attrName>ppt_x</p:attrName>
                                          <p:attrName>ppt_y</p:attrName>
                                        </p:attrNameLst>
                                      </p:cBhvr>
                                      <p:rCtr x="5169" y="20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xmlns="" id="{16C785AD-FB10-47F8-A622-7549621A140F}"/>
              </a:ext>
            </a:extLst>
          </p:cNvPr>
          <p:cNvSpPr/>
          <p:nvPr/>
        </p:nvSpPr>
        <p:spPr>
          <a:xfrm>
            <a:off x="0" y="3429001"/>
            <a:ext cx="6096000" cy="3428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6B701071-F5B8-4DCD-B5F8-86FCB9BF7551}"/>
              </a:ext>
            </a:extLst>
          </p:cNvPr>
          <p:cNvSpPr/>
          <p:nvPr/>
        </p:nvSpPr>
        <p:spPr>
          <a:xfrm>
            <a:off x="6096000" y="0"/>
            <a:ext cx="6096000" cy="343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xmlns="" id="{3CE62D57-D8E6-4912-BF73-BF2ED42CCE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9127" y="0"/>
            <a:ext cx="4182873" cy="3430800"/>
          </a:xfrm>
          <a:prstGeom prst="rect">
            <a:avLst/>
          </a:prstGeom>
        </p:spPr>
      </p:pic>
      <p:grpSp>
        <p:nvGrpSpPr>
          <p:cNvPr id="41" name="Group 40">
            <a:extLst>
              <a:ext uri="{FF2B5EF4-FFF2-40B4-BE49-F238E27FC236}">
                <a16:creationId xmlns:a16="http://schemas.microsoft.com/office/drawing/2014/main" xmlns="" id="{CF7AA357-7171-4A1E-82AE-E1FD8F3CF605}"/>
              </a:ext>
            </a:extLst>
          </p:cNvPr>
          <p:cNvGrpSpPr/>
          <p:nvPr/>
        </p:nvGrpSpPr>
        <p:grpSpPr>
          <a:xfrm>
            <a:off x="3994611" y="701448"/>
            <a:ext cx="1646875" cy="1281057"/>
            <a:chOff x="3994611" y="701448"/>
            <a:chExt cx="1646875" cy="1281057"/>
          </a:xfrm>
        </p:grpSpPr>
        <p:sp>
          <p:nvSpPr>
            <p:cNvPr id="7" name="Rectangle 6">
              <a:extLst>
                <a:ext uri="{FF2B5EF4-FFF2-40B4-BE49-F238E27FC236}">
                  <a16:creationId xmlns:a16="http://schemas.microsoft.com/office/drawing/2014/main" xmlns="" id="{C8D0DC09-8719-4F47-A795-B67026B4D6B0}"/>
                </a:ext>
              </a:extLst>
            </p:cNvPr>
            <p:cNvSpPr/>
            <p:nvPr userDrawn="1"/>
          </p:nvSpPr>
          <p:spPr>
            <a:xfrm>
              <a:off x="3994611" y="701448"/>
              <a:ext cx="1646875" cy="1281057"/>
            </a:xfrm>
            <a:prstGeom prst="rect">
              <a:avLst/>
            </a:prstGeom>
            <a:solidFill>
              <a:srgbClr val="D808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800"/>
            </a:p>
          </p:txBody>
        </p:sp>
        <p:pic>
          <p:nvPicPr>
            <p:cNvPr id="8" name="Picture 7">
              <a:extLst>
                <a:ext uri="{FF2B5EF4-FFF2-40B4-BE49-F238E27FC236}">
                  <a16:creationId xmlns:a16="http://schemas.microsoft.com/office/drawing/2014/main" xmlns="" id="{684B1100-2648-4F55-8395-E184292731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51981" y="900545"/>
              <a:ext cx="1267291" cy="882863"/>
            </a:xfrm>
            <a:prstGeom prst="rect">
              <a:avLst/>
            </a:prstGeom>
          </p:spPr>
        </p:pic>
      </p:grpSp>
      <p:pic>
        <p:nvPicPr>
          <p:cNvPr id="34" name="Picture 33">
            <a:extLst>
              <a:ext uri="{FF2B5EF4-FFF2-40B4-BE49-F238E27FC236}">
                <a16:creationId xmlns:a16="http://schemas.microsoft.com/office/drawing/2014/main" xmlns="" id="{6D29F883-6E48-4914-8FE8-359FCB700E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4611" y="4614149"/>
            <a:ext cx="954613" cy="954614"/>
          </a:xfrm>
          <a:prstGeom prst="rect">
            <a:avLst/>
          </a:prstGeom>
        </p:spPr>
      </p:pic>
      <p:sp>
        <p:nvSpPr>
          <p:cNvPr id="5" name="TextBox 4">
            <a:extLst>
              <a:ext uri="{FF2B5EF4-FFF2-40B4-BE49-F238E27FC236}">
                <a16:creationId xmlns:a16="http://schemas.microsoft.com/office/drawing/2014/main" xmlns="" id="{46A3F0EE-4638-4426-BFF4-6F5BB59EDBC9}"/>
              </a:ext>
            </a:extLst>
          </p:cNvPr>
          <p:cNvSpPr txBox="1"/>
          <p:nvPr/>
        </p:nvSpPr>
        <p:spPr>
          <a:xfrm>
            <a:off x="7014116" y="3428998"/>
            <a:ext cx="4338467" cy="523220"/>
          </a:xfrm>
          <a:prstGeom prst="rect">
            <a:avLst/>
          </a:prstGeom>
          <a:noFill/>
        </p:spPr>
        <p:txBody>
          <a:bodyPr wrap="square">
            <a:spAutoFit/>
          </a:bodyPr>
          <a:lstStyle/>
          <a:p>
            <a:r>
              <a:rPr lang="en-GB" sz="2800">
                <a:solidFill>
                  <a:schemeClr val="bg1"/>
                </a:solidFill>
              </a:rPr>
              <a:t>3D replication / Stem DNA </a:t>
            </a:r>
          </a:p>
        </p:txBody>
      </p:sp>
      <p:grpSp>
        <p:nvGrpSpPr>
          <p:cNvPr id="42" name="Group 41">
            <a:extLst>
              <a:ext uri="{FF2B5EF4-FFF2-40B4-BE49-F238E27FC236}">
                <a16:creationId xmlns:a16="http://schemas.microsoft.com/office/drawing/2014/main" xmlns="" id="{6C5FAD21-EF3A-4E28-87B6-A23CCA0B795A}"/>
              </a:ext>
            </a:extLst>
          </p:cNvPr>
          <p:cNvGrpSpPr/>
          <p:nvPr/>
        </p:nvGrpSpPr>
        <p:grpSpPr>
          <a:xfrm>
            <a:off x="-1" y="402199"/>
            <a:ext cx="3995353" cy="2650631"/>
            <a:chOff x="-1" y="402199"/>
            <a:chExt cx="3995353" cy="2650631"/>
          </a:xfrm>
        </p:grpSpPr>
        <p:pic>
          <p:nvPicPr>
            <p:cNvPr id="10" name="Picture 9">
              <a:extLst>
                <a:ext uri="{FF2B5EF4-FFF2-40B4-BE49-F238E27FC236}">
                  <a16:creationId xmlns:a16="http://schemas.microsoft.com/office/drawing/2014/main" xmlns="" id="{B781ED39-1DCE-4C1E-965D-3E13129073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02199"/>
              <a:ext cx="3995352" cy="2402802"/>
            </a:xfrm>
            <a:prstGeom prst="rect">
              <a:avLst/>
            </a:prstGeom>
          </p:spPr>
        </p:pic>
        <p:sp>
          <p:nvSpPr>
            <p:cNvPr id="12" name="TextBox 11">
              <a:extLst>
                <a:ext uri="{FF2B5EF4-FFF2-40B4-BE49-F238E27FC236}">
                  <a16:creationId xmlns:a16="http://schemas.microsoft.com/office/drawing/2014/main" xmlns="" id="{9D37BCD5-8B0C-4BA1-84D4-99739DC4761C}"/>
                </a:ext>
              </a:extLst>
            </p:cNvPr>
            <p:cNvSpPr txBox="1"/>
            <p:nvPr/>
          </p:nvSpPr>
          <p:spPr>
            <a:xfrm>
              <a:off x="2173635" y="2868164"/>
              <a:ext cx="1821717" cy="184666"/>
            </a:xfrm>
            <a:prstGeom prst="rect">
              <a:avLst/>
            </a:prstGeom>
            <a:noFill/>
          </p:spPr>
          <p:txBody>
            <a:bodyPr wrap="none" lIns="0" tIns="0" rIns="0" bIns="0" rtlCol="0" anchor="t" anchorCtr="0">
              <a:spAutoFit/>
            </a:bodyPr>
            <a:lstStyle/>
            <a:p>
              <a:pPr algn="r"/>
              <a:r>
                <a:rPr lang="en-GB" sz="1200">
                  <a:solidFill>
                    <a:schemeClr val="bg1"/>
                  </a:solidFill>
                </a:rPr>
                <a:t>Image: King’s College London</a:t>
              </a:r>
            </a:p>
          </p:txBody>
        </p:sp>
      </p:grpSp>
      <p:grpSp>
        <p:nvGrpSpPr>
          <p:cNvPr id="28" name="Group 27">
            <a:extLst>
              <a:ext uri="{FF2B5EF4-FFF2-40B4-BE49-F238E27FC236}">
                <a16:creationId xmlns:a16="http://schemas.microsoft.com/office/drawing/2014/main" xmlns="" id="{EEE4E24F-1BF0-447C-AE8B-315529FAB049}"/>
              </a:ext>
            </a:extLst>
          </p:cNvPr>
          <p:cNvGrpSpPr/>
          <p:nvPr/>
        </p:nvGrpSpPr>
        <p:grpSpPr>
          <a:xfrm>
            <a:off x="1" y="0"/>
            <a:ext cx="12192000" cy="6858000"/>
            <a:chOff x="271318" y="368660"/>
            <a:chExt cx="11649365" cy="6120680"/>
          </a:xfrm>
        </p:grpSpPr>
        <p:cxnSp>
          <p:nvCxnSpPr>
            <p:cNvPr id="25" name="Straight Connector 24">
              <a:extLst>
                <a:ext uri="{FF2B5EF4-FFF2-40B4-BE49-F238E27FC236}">
                  <a16:creationId xmlns:a16="http://schemas.microsoft.com/office/drawing/2014/main" xmlns="" id="{309D7BAA-D03F-4C42-808D-96DA4F81C8CF}"/>
                </a:ext>
              </a:extLst>
            </p:cNvPr>
            <p:cNvCxnSpPr>
              <a:cxnSpLocks/>
            </p:cNvCxnSpPr>
            <p:nvPr/>
          </p:nvCxnSpPr>
          <p:spPr>
            <a:xfrm>
              <a:off x="6096000" y="368660"/>
              <a:ext cx="0" cy="61206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6089AF24-962D-400E-AE78-51B77B8C45E5}"/>
                </a:ext>
              </a:extLst>
            </p:cNvPr>
            <p:cNvCxnSpPr>
              <a:cxnSpLocks/>
            </p:cNvCxnSpPr>
            <p:nvPr/>
          </p:nvCxnSpPr>
          <p:spPr>
            <a:xfrm>
              <a:off x="271318" y="3429000"/>
              <a:ext cx="11649365"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31" name="Picture 30">
            <a:extLst>
              <a:ext uri="{FF2B5EF4-FFF2-40B4-BE49-F238E27FC236}">
                <a16:creationId xmlns:a16="http://schemas.microsoft.com/office/drawing/2014/main" xmlns="" id="{74FF3684-F7B1-4AB0-B0A9-65295BC2F9B6}"/>
              </a:ext>
            </a:extLst>
          </p:cNvPr>
          <p:cNvPicPr>
            <a:picLocks noChangeAspect="1"/>
          </p:cNvPicPr>
          <p:nvPr/>
        </p:nvPicPr>
        <p:blipFill rotWithShape="1">
          <a:blip r:embed="rId6"/>
          <a:srcRect b="8953"/>
          <a:stretch/>
        </p:blipFill>
        <p:spPr>
          <a:xfrm>
            <a:off x="-1" y="3727113"/>
            <a:ext cx="3996000" cy="2728687"/>
          </a:xfrm>
          <a:prstGeom prst="rect">
            <a:avLst/>
          </a:prstGeom>
        </p:spPr>
      </p:pic>
      <p:sp>
        <p:nvSpPr>
          <p:cNvPr id="33" name="TextBox 32">
            <a:extLst>
              <a:ext uri="{FF2B5EF4-FFF2-40B4-BE49-F238E27FC236}">
                <a16:creationId xmlns:a16="http://schemas.microsoft.com/office/drawing/2014/main" xmlns="" id="{80267717-E9D2-454A-AD4F-DB321C9143BC}"/>
              </a:ext>
            </a:extLst>
          </p:cNvPr>
          <p:cNvSpPr txBox="1"/>
          <p:nvPr/>
        </p:nvSpPr>
        <p:spPr>
          <a:xfrm>
            <a:off x="2055398" y="6510638"/>
            <a:ext cx="1939954" cy="184666"/>
          </a:xfrm>
          <a:prstGeom prst="rect">
            <a:avLst/>
          </a:prstGeom>
          <a:noFill/>
        </p:spPr>
        <p:txBody>
          <a:bodyPr wrap="none" lIns="0" tIns="0" rIns="0" bIns="0" rtlCol="0" anchor="t" anchorCtr="0">
            <a:spAutoFit/>
          </a:bodyPr>
          <a:lstStyle/>
          <a:p>
            <a:pPr algn="r"/>
            <a:r>
              <a:rPr lang="en-GB" sz="1200">
                <a:solidFill>
                  <a:sysClr val="windowText" lastClr="000000"/>
                </a:solidFill>
              </a:rPr>
              <a:t>Image: Evelyn Piña Covarrubias</a:t>
            </a:r>
          </a:p>
        </p:txBody>
      </p:sp>
      <p:sp>
        <p:nvSpPr>
          <p:cNvPr id="37" name="TextBox 36">
            <a:extLst>
              <a:ext uri="{FF2B5EF4-FFF2-40B4-BE49-F238E27FC236}">
                <a16:creationId xmlns:a16="http://schemas.microsoft.com/office/drawing/2014/main" xmlns="" id="{15B3D789-8A14-4AA1-8B24-DA988B947A61}"/>
              </a:ext>
            </a:extLst>
          </p:cNvPr>
          <p:cNvSpPr txBox="1"/>
          <p:nvPr/>
        </p:nvSpPr>
        <p:spPr>
          <a:xfrm>
            <a:off x="3994611" y="4034551"/>
            <a:ext cx="1848583" cy="523220"/>
          </a:xfrm>
          <a:prstGeom prst="rect">
            <a:avLst/>
          </a:prstGeom>
          <a:noFill/>
        </p:spPr>
        <p:txBody>
          <a:bodyPr wrap="none">
            <a:spAutoFit/>
          </a:bodyPr>
          <a:lstStyle/>
          <a:p>
            <a:r>
              <a:rPr lang="en-GB" sz="2800">
                <a:solidFill>
                  <a:sysClr val="windowText" lastClr="000000"/>
                </a:solidFill>
              </a:rPr>
              <a:t>AudioMoth</a:t>
            </a:r>
            <a:endParaRPr lang="en-US" sz="2800">
              <a:solidFill>
                <a:sysClr val="windowText" lastClr="000000"/>
              </a:solidFill>
            </a:endParaRPr>
          </a:p>
        </p:txBody>
      </p:sp>
      <p:pic>
        <p:nvPicPr>
          <p:cNvPr id="40" name="Picture 39">
            <a:extLst>
              <a:ext uri="{FF2B5EF4-FFF2-40B4-BE49-F238E27FC236}">
                <a16:creationId xmlns:a16="http://schemas.microsoft.com/office/drawing/2014/main" xmlns="" id="{BAD90A6A-8E76-4E08-8C38-1D623385336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52218" y="701448"/>
            <a:ext cx="1543781" cy="1484221"/>
          </a:xfrm>
          <a:prstGeom prst="rect">
            <a:avLst/>
          </a:prstGeom>
        </p:spPr>
      </p:pic>
      <p:pic>
        <p:nvPicPr>
          <p:cNvPr id="44" name="Picture 43">
            <a:extLst>
              <a:ext uri="{FF2B5EF4-FFF2-40B4-BE49-F238E27FC236}">
                <a16:creationId xmlns:a16="http://schemas.microsoft.com/office/drawing/2014/main" xmlns="" id="{7267207F-B677-45B8-BF05-B704B66A005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73733" y="3978974"/>
            <a:ext cx="5118268" cy="2879026"/>
          </a:xfrm>
          <a:prstGeom prst="rect">
            <a:avLst/>
          </a:prstGeom>
        </p:spPr>
      </p:pic>
    </p:spTree>
    <p:extLst>
      <p:ext uri="{BB962C8B-B14F-4D97-AF65-F5344CB8AC3E}">
        <p14:creationId xmlns:p14="http://schemas.microsoft.com/office/powerpoint/2010/main" val="356166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E243D4E-2898-402C-8A86-BAB22C9507C4}"/>
              </a:ext>
            </a:extLst>
          </p:cNvPr>
          <p:cNvPicPr>
            <a:picLocks noChangeAspect="1"/>
          </p:cNvPicPr>
          <p:nvPr/>
        </p:nvPicPr>
        <p:blipFill rotWithShape="1">
          <a:blip r:embed="rId2">
            <a:extLst>
              <a:ext uri="{28A0092B-C50C-407E-A947-70E740481C1C}">
                <a14:useLocalDpi xmlns:a14="http://schemas.microsoft.com/office/drawing/2010/main" val="0"/>
              </a:ext>
            </a:extLst>
          </a:blip>
          <a:srcRect b="313"/>
          <a:stretch/>
        </p:blipFill>
        <p:spPr>
          <a:xfrm>
            <a:off x="4381500" y="562331"/>
            <a:ext cx="3429000" cy="5733338"/>
          </a:xfrm>
          <a:prstGeom prst="rect">
            <a:avLst/>
          </a:prstGeom>
        </p:spPr>
      </p:pic>
    </p:spTree>
    <p:extLst>
      <p:ext uri="{BB962C8B-B14F-4D97-AF65-F5344CB8AC3E}">
        <p14:creationId xmlns:p14="http://schemas.microsoft.com/office/powerpoint/2010/main" val="37304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687D1C5-00B1-49FE-9683-3C9971B68DC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171" t="3703" r="5284"/>
          <a:stretch/>
        </p:blipFill>
        <p:spPr>
          <a:xfrm>
            <a:off x="2933700" y="999895"/>
            <a:ext cx="6324600" cy="4858210"/>
          </a:xfrm>
          <a:prstGeom prst="rect">
            <a:avLst/>
          </a:prstGeom>
        </p:spPr>
      </p:pic>
    </p:spTree>
    <p:extLst>
      <p:ext uri="{BB962C8B-B14F-4D97-AF65-F5344CB8AC3E}">
        <p14:creationId xmlns:p14="http://schemas.microsoft.com/office/powerpoint/2010/main" val="427479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Kings-CoLP">
      <a:dk1>
        <a:sysClr val="windowText" lastClr="000000"/>
      </a:dk1>
      <a:lt1>
        <a:sysClr val="window" lastClr="FFFFFF"/>
      </a:lt1>
      <a:dk2>
        <a:srgbClr val="44546A"/>
      </a:dk2>
      <a:lt2>
        <a:srgbClr val="E7E6E6"/>
      </a:lt2>
      <a:accent1>
        <a:srgbClr val="E22525"/>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Kings-CoLP">
      <a:dk1>
        <a:sysClr val="windowText" lastClr="000000"/>
      </a:dk1>
      <a:lt1>
        <a:sysClr val="window" lastClr="FFFFFF"/>
      </a:lt1>
      <a:dk2>
        <a:srgbClr val="44546A"/>
      </a:dk2>
      <a:lt2>
        <a:srgbClr val="E7E6E6"/>
      </a:lt2>
      <a:accent1>
        <a:srgbClr val="E22525"/>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3935</TotalTime>
  <Words>1579</Words>
  <Application>Microsoft Macintosh PowerPoint</Application>
  <PresentationFormat>Custom</PresentationFormat>
  <Paragraphs>149</Paragraphs>
  <Slides>25</Slides>
  <Notes>11</Notes>
  <HiddenSlides>1</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1_Office Theme</vt:lpstr>
      <vt:lpstr>PowerPoint Presentation</vt:lpstr>
      <vt:lpstr>Tracy Alexander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vt:lpstr>
      <vt:lpstr>PowerPoint Presentation</vt:lpstr>
      <vt:lpstr>PowerPoint Presentation</vt:lpstr>
      <vt:lpstr>PowerPoint Presentation</vt:lpstr>
      <vt:lpstr>PowerPoint Presentation</vt:lpstr>
      <vt:lpstr>Operational Response Database</vt:lpstr>
      <vt:lpstr>Training </vt:lpstr>
      <vt:lpstr>Where do we want to get to?</vt:lpstr>
      <vt:lpstr>PowerPoint Presentation</vt:lpstr>
      <vt:lpstr>PowerPoint Presentation</vt:lpstr>
      <vt:lpstr>PowerPoint Presentation</vt:lpstr>
      <vt:lpstr>PowerPoint Presentation</vt:lpstr>
    </vt:vector>
  </TitlesOfParts>
  <Company>City Of London Police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97789v</dc:creator>
  <cp:lastModifiedBy>Tracy Alexander</cp:lastModifiedBy>
  <cp:revision>283</cp:revision>
  <dcterms:created xsi:type="dcterms:W3CDTF">2016-06-27T12:12:30Z</dcterms:created>
  <dcterms:modified xsi:type="dcterms:W3CDTF">2020-12-08T19:18:55Z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tective Marking Classification">
    <vt:lpwstr>NOT PROTECTIVELY MARKED</vt:lpwstr>
  </property>
  <property fmtid="{D5CDD505-2E9C-101B-9397-08002B2CF9AE}" pid="3" name="Additional Descriptor">
    <vt:lpwstr/>
  </property>
  <property fmtid="{D5CDD505-2E9C-101B-9397-08002B2CF9AE}" pid="4" name="Impact Level">
    <vt:i4>0</vt:i4>
  </property>
  <property fmtid="{D5CDD505-2E9C-101B-9397-08002B2CF9AE}" pid="5" name="Creator UserName">
    <vt:lpwstr>Frost Michael</vt:lpwstr>
  </property>
  <property fmtid="{D5CDD505-2E9C-101B-9397-08002B2CF9AE}" pid="6" name="UserName">
    <vt:lpwstr>Frost Michael</vt:lpwstr>
  </property>
  <property fmtid="{D5CDD505-2E9C-101B-9397-08002B2CF9AE}" pid="7" name="Creator UserTitle">
    <vt:lpwstr>WEB MANAGER</vt:lpwstr>
  </property>
  <property fmtid="{D5CDD505-2E9C-101B-9397-08002B2CF9AE}" pid="8" name="UserTitle">
    <vt:lpwstr>WEB MANAGER</vt:lpwstr>
  </property>
  <property fmtid="{D5CDD505-2E9C-101B-9397-08002B2CF9AE}" pid="9" name="Creator Department">
    <vt:lpwstr>CORP COMMS</vt:lpwstr>
  </property>
  <property fmtid="{D5CDD505-2E9C-101B-9397-08002B2CF9AE}" pid="10" name="Department">
    <vt:lpwstr>CORP COMMS</vt:lpwstr>
  </property>
  <property fmtid="{D5CDD505-2E9C-101B-9397-08002B2CF9AE}" pid="11" name="Creator Company">
    <vt:lpwstr>Intelligence and Information</vt:lpwstr>
  </property>
  <property fmtid="{D5CDD505-2E9C-101B-9397-08002B2CF9AE}" pid="12" name="Company">
    <vt:lpwstr>Intelligence and Information</vt:lpwstr>
  </property>
  <property fmtid="{D5CDD505-2E9C-101B-9397-08002B2CF9AE}" pid="13" name="Creator Manager">
    <vt:lpwstr/>
  </property>
  <property fmtid="{D5CDD505-2E9C-101B-9397-08002B2CF9AE}" pid="14" name="Manager">
    <vt:lpwstr/>
  </property>
</Properties>
</file>